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2"/>
  </p:notesMasterIdLst>
  <p:sldIdLst>
    <p:sldId id="256" r:id="rId2"/>
    <p:sldId id="258" r:id="rId3"/>
    <p:sldId id="259" r:id="rId4"/>
    <p:sldId id="260" r:id="rId5"/>
    <p:sldId id="271" r:id="rId6"/>
    <p:sldId id="274" r:id="rId7"/>
    <p:sldId id="275" r:id="rId8"/>
    <p:sldId id="277" r:id="rId9"/>
    <p:sldId id="278" r:id="rId10"/>
    <p:sldId id="281" r:id="rId11"/>
    <p:sldId id="282" r:id="rId12"/>
    <p:sldId id="280" r:id="rId13"/>
    <p:sldId id="286" r:id="rId14"/>
    <p:sldId id="262" r:id="rId15"/>
    <p:sldId id="263" r:id="rId16"/>
    <p:sldId id="264" r:id="rId17"/>
    <p:sldId id="284" r:id="rId18"/>
    <p:sldId id="285" r:id="rId19"/>
    <p:sldId id="261" r:id="rId20"/>
    <p:sldId id="266" r:id="rId21"/>
    <p:sldId id="267" r:id="rId22"/>
    <p:sldId id="301" r:id="rId23"/>
    <p:sldId id="302" r:id="rId24"/>
    <p:sldId id="330" r:id="rId25"/>
    <p:sldId id="305" r:id="rId26"/>
    <p:sldId id="306" r:id="rId27"/>
    <p:sldId id="307" r:id="rId28"/>
    <p:sldId id="308" r:id="rId29"/>
    <p:sldId id="295" r:id="rId30"/>
    <p:sldId id="268" r:id="rId31"/>
    <p:sldId id="269" r:id="rId32"/>
    <p:sldId id="287" r:id="rId33"/>
    <p:sldId id="288" r:id="rId34"/>
    <p:sldId id="289" r:id="rId35"/>
    <p:sldId id="290" r:id="rId36"/>
    <p:sldId id="291" r:id="rId37"/>
    <p:sldId id="292" r:id="rId38"/>
    <p:sldId id="329" r:id="rId39"/>
    <p:sldId id="326" r:id="rId40"/>
    <p:sldId id="29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98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93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5ED54C73-6689-41AC-BA17-4E84119547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EEDDE9-6233-4EE9-8EA0-5CCB4E3E794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7DF72-CBF9-4608-8FD5-2B3EA8137A1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60E0FB-F408-4406-AFB0-D2091F4F663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51087D3-5B80-46EF-8DE5-587623A4B5B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5F2DD-AE0C-4499-AA83-84F4E7EFAB21}"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B41A85-40F3-4B2F-8444-D60F07517A9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0D0C0B-67D9-4AD7-8B82-9A68C80DF15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B27DC-9030-4DAF-8A9F-3B60B13D2EF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3A9B51-65AA-48DF-9421-224A7F41114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38AA67-9F0E-4083-9D56-F4759ACB0477}"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057FB1-34A2-445E-84C3-BF1A9000D13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D98C49-AFAB-4E44-B7CD-F298AB207B2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BCB276-897E-410F-902E-40D626FEF79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2E739B-7233-4A8D-98AF-3DD67E44A54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FFFFFF"/>
                  </a:outerShdw>
                </a:effectLst>
                <a:latin typeface="Arial" charset="0"/>
              </a:defRPr>
            </a:lvl1pPr>
          </a:lstStyle>
          <a:p>
            <a:pPr>
              <a:defRPr/>
            </a:pPr>
            <a:endParaRPr lang="en-US"/>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FFFFFF"/>
                  </a:outerShdw>
                </a:effectLst>
                <a:latin typeface="Arial" charset="0"/>
              </a:defRPr>
            </a:lvl1pPr>
          </a:lstStyle>
          <a:p>
            <a:pPr>
              <a:defRPr/>
            </a:pPr>
            <a:endParaRPr lang="en-US"/>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FFFFFF"/>
                  </a:outerShdw>
                </a:effectLst>
                <a:latin typeface="Arial" charset="0"/>
              </a:defRPr>
            </a:lvl1pPr>
          </a:lstStyle>
          <a:p>
            <a:pPr>
              <a:defRPr/>
            </a:pPr>
            <a:fld id="{8842ADF7-A5E1-427A-83C0-20408B38A0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novikas.co.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000" smtClean="0"/>
              <a:t>Changing Perception </a:t>
            </a:r>
            <a:br>
              <a:rPr lang="en-US" sz="4000" smtClean="0"/>
            </a:br>
            <a:r>
              <a:rPr lang="en-US" sz="3200" smtClean="0"/>
              <a:t>ABOUT DEVLOPMENTAL DISABILITIES</a:t>
            </a:r>
            <a:r>
              <a:rPr lang="en-US" sz="4000" smtClean="0"/>
              <a:t> </a:t>
            </a:r>
          </a:p>
        </p:txBody>
      </p:sp>
      <p:sp>
        <p:nvSpPr>
          <p:cNvPr id="2051" name="Rectangle 3"/>
          <p:cNvSpPr>
            <a:spLocks noGrp="1" noChangeArrowheads="1"/>
          </p:cNvSpPr>
          <p:nvPr>
            <p:ph type="subTitle" idx="1"/>
          </p:nvPr>
        </p:nvSpPr>
        <p:spPr>
          <a:xfrm>
            <a:off x="1403350" y="4365625"/>
            <a:ext cx="6400800" cy="1752600"/>
          </a:xfrm>
        </p:spPr>
        <p:txBody>
          <a:bodyPr/>
          <a:lstStyle/>
          <a:p>
            <a:pPr eaLnBrk="1" hangingPunct="1">
              <a:lnSpc>
                <a:spcPct val="80000"/>
              </a:lnSpc>
              <a:defRPr/>
            </a:pPr>
            <a:r>
              <a:rPr lang="en-US" sz="2800" b="1" smtClean="0"/>
              <a:t>Dr. Alok Kumar “Bhuwan”</a:t>
            </a:r>
          </a:p>
          <a:p>
            <a:pPr eaLnBrk="1" hangingPunct="1">
              <a:lnSpc>
                <a:spcPct val="80000"/>
              </a:lnSpc>
              <a:defRPr/>
            </a:pPr>
            <a:r>
              <a:rPr lang="en-US" sz="1800" i="1" smtClean="0"/>
              <a:t>Consultant Rehabilitation Specialist</a:t>
            </a:r>
            <a:r>
              <a:rPr lang="en-US" sz="2000" smtClean="0"/>
              <a:t> </a:t>
            </a:r>
          </a:p>
          <a:p>
            <a:pPr eaLnBrk="1" hangingPunct="1">
              <a:lnSpc>
                <a:spcPct val="80000"/>
              </a:lnSpc>
              <a:defRPr/>
            </a:pPr>
            <a:r>
              <a:rPr lang="en-US" sz="1600" b="1" smtClean="0"/>
              <a:t>MANOVIKAS CHARITABLE SOCIETY</a:t>
            </a:r>
            <a:r>
              <a:rPr lang="en-US" sz="2000" smtClean="0"/>
              <a:t> </a:t>
            </a:r>
          </a:p>
          <a:p>
            <a:pPr eaLnBrk="1" hangingPunct="1">
              <a:lnSpc>
                <a:spcPct val="80000"/>
              </a:lnSpc>
              <a:defRPr/>
            </a:pPr>
            <a:r>
              <a:rPr lang="en-US" sz="1800" smtClean="0"/>
              <a:t>A-267 Surajmal Vihar, Delhi- 110092</a:t>
            </a:r>
          </a:p>
          <a:p>
            <a:pPr eaLnBrk="1" hangingPunct="1">
              <a:lnSpc>
                <a:spcPct val="80000"/>
              </a:lnSpc>
              <a:defRPr/>
            </a:pPr>
            <a:r>
              <a:rPr lang="en-US" sz="2000" smtClean="0">
                <a:hlinkClick r:id="rId2"/>
              </a:rPr>
              <a:t>www.manovikas.co.in</a:t>
            </a:r>
            <a:endParaRPr lang="en-US" sz="20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457200" y="292100"/>
            <a:ext cx="8229600" cy="1384300"/>
          </a:xfrm>
        </p:spPr>
        <p:txBody>
          <a:bodyPr/>
          <a:lstStyle/>
          <a:p>
            <a:pPr eaLnBrk="1" hangingPunct="1">
              <a:defRPr/>
            </a:pPr>
            <a:r>
              <a:rPr lang="en-US" b="1" smtClean="0"/>
              <a:t>Autism</a:t>
            </a:r>
          </a:p>
        </p:txBody>
      </p:sp>
      <p:sp>
        <p:nvSpPr>
          <p:cNvPr id="49157" name="Rectangle 5"/>
          <p:cNvSpPr>
            <a:spLocks noGrp="1" noChangeArrowheads="1"/>
          </p:cNvSpPr>
          <p:nvPr>
            <p:ph type="body" idx="1"/>
          </p:nvPr>
        </p:nvSpPr>
        <p:spPr>
          <a:xfrm>
            <a:off x="457200" y="1905000"/>
            <a:ext cx="8229600" cy="4114800"/>
          </a:xfrm>
        </p:spPr>
        <p:txBody>
          <a:bodyPr/>
          <a:lstStyle/>
          <a:p>
            <a:pPr eaLnBrk="1" hangingPunct="1">
              <a:buFont typeface="Wingdings" pitchFamily="2" charset="2"/>
              <a:buNone/>
              <a:defRPr/>
            </a:pPr>
            <a:r>
              <a:rPr lang="en-US" sz="2800" smtClean="0"/>
              <a:t>	</a:t>
            </a:r>
            <a:r>
              <a:rPr lang="en-US" sz="2800" b="1" smtClean="0"/>
              <a:t>Problems </a:t>
            </a:r>
          </a:p>
          <a:p>
            <a:pPr eaLnBrk="1" hangingPunct="1">
              <a:buFont typeface="Wingdings" pitchFamily="2" charset="2"/>
              <a:buNone/>
              <a:defRPr/>
            </a:pPr>
            <a:r>
              <a:rPr lang="en-US" sz="2800" smtClean="0"/>
              <a:t>	interacting and communication </a:t>
            </a:r>
          </a:p>
          <a:p>
            <a:pPr eaLnBrk="1" hangingPunct="1">
              <a:buFont typeface="Wingdings" pitchFamily="2" charset="2"/>
              <a:buNone/>
              <a:defRPr/>
            </a:pPr>
            <a:endParaRPr lang="en-US" sz="2800" smtClean="0"/>
          </a:p>
          <a:p>
            <a:pPr eaLnBrk="1" hangingPunct="1">
              <a:buFont typeface="Wingdings" pitchFamily="2" charset="2"/>
              <a:buNone/>
              <a:defRPr/>
            </a:pPr>
            <a:r>
              <a:rPr lang="en-US" sz="2800" smtClean="0"/>
              <a:t>	Autism appears </a:t>
            </a:r>
            <a:r>
              <a:rPr lang="en-US" b="1" smtClean="0"/>
              <a:t>before the third birthday</a:t>
            </a:r>
            <a:r>
              <a:rPr lang="en-US" sz="2800" smtClean="0"/>
              <a:t>, causing children to act inappropriately, often repeating behaviors over long periods of time. </a:t>
            </a:r>
          </a:p>
          <a:p>
            <a:pPr eaLnBrk="1" hangingPunct="1">
              <a:buFont typeface="Wingdings" pitchFamily="2" charset="2"/>
              <a:buNone/>
              <a:defRPr/>
            </a:pPr>
            <a:endParaRPr lang="en-US" sz="2800" smtClean="0"/>
          </a:p>
          <a:p>
            <a:pPr eaLnBrk="1" hangingPunct="1">
              <a:buFont typeface="Wingdings" pitchFamily="2" charset="2"/>
              <a:buNone/>
              <a:defRPr/>
            </a:pPr>
            <a:r>
              <a:rPr lang="en-US" sz="2800" smtClean="0"/>
              <a:t>	For example, some children bang their heads, rock, or spin objects. </a:t>
            </a:r>
          </a:p>
        </p:txBody>
      </p:sp>
      <p:pic>
        <p:nvPicPr>
          <p:cNvPr id="13316" name="Picture 6" descr="ocd"/>
          <p:cNvPicPr>
            <a:picLocks noChangeAspect="1" noChangeArrowheads="1"/>
          </p:cNvPicPr>
          <p:nvPr/>
        </p:nvPicPr>
        <p:blipFill>
          <a:blip r:embed="rId2" cstate="print"/>
          <a:srcRect/>
          <a:stretch>
            <a:fillRect/>
          </a:stretch>
        </p:blipFill>
        <p:spPr bwMode="auto">
          <a:xfrm>
            <a:off x="6705600" y="228600"/>
            <a:ext cx="2190750" cy="201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292100"/>
            <a:ext cx="8229600" cy="1384300"/>
          </a:xfrm>
        </p:spPr>
        <p:txBody>
          <a:bodyPr/>
          <a:lstStyle/>
          <a:p>
            <a:pPr eaLnBrk="1" hangingPunct="1">
              <a:defRPr/>
            </a:pPr>
            <a:r>
              <a:rPr lang="en-US" smtClean="0"/>
              <a:t>Autism</a:t>
            </a:r>
          </a:p>
        </p:txBody>
      </p:sp>
      <p:sp>
        <p:nvSpPr>
          <p:cNvPr id="50181" name="Rectangle 5"/>
          <p:cNvSpPr>
            <a:spLocks noGrp="1" noChangeArrowheads="1"/>
          </p:cNvSpPr>
          <p:nvPr>
            <p:ph type="body" idx="1"/>
          </p:nvPr>
        </p:nvSpPr>
        <p:spPr>
          <a:xfrm>
            <a:off x="457200" y="1905000"/>
            <a:ext cx="8229600" cy="4114800"/>
          </a:xfrm>
        </p:spPr>
        <p:txBody>
          <a:bodyPr/>
          <a:lstStyle/>
          <a:p>
            <a:pPr eaLnBrk="1" hangingPunct="1">
              <a:buFont typeface="Wingdings" pitchFamily="2" charset="2"/>
              <a:buNone/>
              <a:defRPr/>
            </a:pPr>
            <a:r>
              <a:rPr lang="en-US" sz="3600" smtClean="0"/>
              <a:t>	</a:t>
            </a:r>
            <a:r>
              <a:rPr lang="en-US" sz="3600" b="1" smtClean="0"/>
              <a:t>Symptoms of autism range from </a:t>
            </a:r>
            <a:r>
              <a:rPr lang="en-US" sz="7200" b="1" smtClean="0"/>
              <a:t>mild to severe</a:t>
            </a:r>
            <a:r>
              <a:rPr lang="en-US" sz="3600" smtClean="0"/>
              <a:t>. </a:t>
            </a:r>
          </a:p>
          <a:p>
            <a:pPr eaLnBrk="1" hangingPunct="1">
              <a:buFont typeface="Wingdings" pitchFamily="2" charset="2"/>
              <a:buNone/>
              <a:defRPr/>
            </a:pPr>
            <a:endParaRPr lang="en-US" sz="3600" smtClean="0"/>
          </a:p>
          <a:p>
            <a:pPr eaLnBrk="1" hangingPunct="1">
              <a:buFont typeface="Wingdings" pitchFamily="2" charset="2"/>
              <a:buNone/>
              <a:defRPr/>
            </a:pPr>
            <a:r>
              <a:rPr lang="en-US" sz="3600" smtClean="0"/>
              <a:t>	</a:t>
            </a:r>
            <a:r>
              <a:rPr lang="en-US" sz="2000" b="1" smtClean="0"/>
              <a:t>Studies suggest that autism affects</a:t>
            </a:r>
            <a:r>
              <a:rPr lang="en-US" sz="3600" b="1" smtClean="0"/>
              <a:t> </a:t>
            </a:r>
            <a:r>
              <a:rPr lang="en-US" sz="4400" b="1" smtClean="0"/>
              <a:t>10 to 12 of every 10,000</a:t>
            </a:r>
            <a:r>
              <a:rPr lang="en-US" sz="3600" b="1" smtClean="0"/>
              <a:t> children.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200" b="1" smtClean="0"/>
              <a:t>Attention-deficit/Hyperactivity Disorder (ADHD)</a:t>
            </a:r>
            <a:endParaRPr lang="en-US" sz="3200" smtClean="0"/>
          </a:p>
        </p:txBody>
      </p:sp>
      <p:sp>
        <p:nvSpPr>
          <p:cNvPr id="48134" name="Rectangle 6"/>
          <p:cNvSpPr>
            <a:spLocks noChangeArrowheads="1"/>
          </p:cNvSpPr>
          <p:nvPr/>
        </p:nvSpPr>
        <p:spPr bwMode="auto">
          <a:xfrm>
            <a:off x="457200" y="292100"/>
            <a:ext cx="8229600" cy="1384300"/>
          </a:xfrm>
          <a:prstGeom prst="rect">
            <a:avLst/>
          </a:prstGeom>
          <a:noFill/>
          <a:ln w="9525">
            <a:noFill/>
            <a:miter lim="800000"/>
            <a:headEnd/>
            <a:tailEnd/>
          </a:ln>
          <a:effectLst/>
        </p:spPr>
        <p:txBody>
          <a:bodyPr anchor="ctr"/>
          <a:lstStyle/>
          <a:p>
            <a:pPr algn="ctr">
              <a:defRPr/>
            </a:pPr>
            <a:endParaRPr lang="en-US" sz="3200">
              <a:solidFill>
                <a:schemeClr val="tx2"/>
              </a:solidFill>
              <a:effectLst>
                <a:outerShdw blurRad="38100" dist="38100" dir="2700000" algn="tl">
                  <a:srgbClr val="000000"/>
                </a:outerShdw>
              </a:effectLst>
            </a:endParaRPr>
          </a:p>
        </p:txBody>
      </p:sp>
      <p:sp>
        <p:nvSpPr>
          <p:cNvPr id="48135" name="Rectangle 7"/>
          <p:cNvSpPr>
            <a:spLocks noChangeArrowheads="1"/>
          </p:cNvSpPr>
          <p:nvPr/>
        </p:nvSpPr>
        <p:spPr bwMode="auto">
          <a:xfrm>
            <a:off x="395288" y="1844675"/>
            <a:ext cx="8229600" cy="4114800"/>
          </a:xfrm>
          <a:prstGeom prst="rect">
            <a:avLst/>
          </a:prstGeom>
          <a:noFill/>
          <a:ln w="9525">
            <a:noFill/>
            <a:miter lim="800000"/>
            <a:headEnd/>
            <a:tailEnd/>
          </a:ln>
          <a:effectLst/>
        </p:spPr>
        <p:txBody>
          <a:bodyPr/>
          <a:lstStyle/>
          <a:p>
            <a:pPr marL="342900" indent="-342900">
              <a:lnSpc>
                <a:spcPct val="120000"/>
              </a:lnSpc>
              <a:spcBef>
                <a:spcPct val="20000"/>
              </a:spcBef>
              <a:buClr>
                <a:schemeClr val="hlink"/>
              </a:buClr>
              <a:buSzPct val="65000"/>
              <a:buFont typeface="Wingdings" pitchFamily="2" charset="2"/>
              <a:buNone/>
              <a:defRPr/>
            </a:pPr>
            <a:r>
              <a:rPr lang="en-US" sz="2800" b="1">
                <a:effectLst>
                  <a:outerShdw blurRad="38100" dist="38100" dir="2700000" algn="tl">
                    <a:srgbClr val="FFFFFF"/>
                  </a:outerShdw>
                </a:effectLst>
              </a:rPr>
              <a:t>Is it hard for child to sit still? </a:t>
            </a:r>
          </a:p>
          <a:p>
            <a:pPr marL="342900" indent="-342900">
              <a:lnSpc>
                <a:spcPct val="120000"/>
              </a:lnSpc>
              <a:spcBef>
                <a:spcPct val="20000"/>
              </a:spcBef>
              <a:buClr>
                <a:schemeClr val="hlink"/>
              </a:buClr>
              <a:buSzPct val="65000"/>
              <a:buFont typeface="Wingdings" pitchFamily="2" charset="2"/>
              <a:buNone/>
              <a:defRPr/>
            </a:pPr>
            <a:r>
              <a:rPr lang="en-US" sz="2800" b="1">
                <a:effectLst>
                  <a:outerShdw blurRad="38100" dist="38100" dir="2700000" algn="tl">
                    <a:srgbClr val="FFFFFF"/>
                  </a:outerShdw>
                </a:effectLst>
              </a:rPr>
              <a:t>Does  child act without thinking first? </a:t>
            </a:r>
          </a:p>
          <a:p>
            <a:pPr marL="342900" indent="-342900">
              <a:lnSpc>
                <a:spcPct val="120000"/>
              </a:lnSpc>
              <a:spcBef>
                <a:spcPct val="20000"/>
              </a:spcBef>
              <a:buClr>
                <a:schemeClr val="hlink"/>
              </a:buClr>
              <a:buSzPct val="65000"/>
              <a:buFont typeface="Wingdings" pitchFamily="2" charset="2"/>
              <a:buNone/>
              <a:defRPr/>
            </a:pPr>
            <a:r>
              <a:rPr lang="en-US" sz="2800" b="1">
                <a:effectLst>
                  <a:outerShdw blurRad="38100" dist="38100" dir="2700000" algn="tl">
                    <a:srgbClr val="FFFFFF"/>
                  </a:outerShdw>
                </a:effectLst>
              </a:rPr>
              <a:t>Does child start but not finish things? If so,</a:t>
            </a:r>
            <a:r>
              <a:rPr lang="en-US" sz="1400">
                <a:effectLst>
                  <a:outerShdw blurRad="38100" dist="38100" dir="2700000" algn="tl">
                    <a:srgbClr val="FFFFFF"/>
                  </a:outerShdw>
                </a:effectLst>
              </a:rPr>
              <a:t> </a:t>
            </a:r>
          </a:p>
          <a:p>
            <a:pPr marL="342900" indent="-342900">
              <a:lnSpc>
                <a:spcPct val="120000"/>
              </a:lnSpc>
              <a:spcBef>
                <a:spcPct val="20000"/>
              </a:spcBef>
              <a:buClr>
                <a:schemeClr val="hlink"/>
              </a:buClr>
              <a:buSzPct val="65000"/>
              <a:buFont typeface="Wingdings" pitchFamily="2" charset="2"/>
              <a:buNone/>
              <a:defRPr/>
            </a:pPr>
            <a:endParaRPr lang="en-US" sz="1400">
              <a:effectLst>
                <a:outerShdw blurRad="38100" dist="38100" dir="2700000" algn="tl">
                  <a:srgbClr val="FFFFFF"/>
                </a:outerShdw>
              </a:effectLst>
            </a:endParaRPr>
          </a:p>
          <a:p>
            <a:pPr marL="342900" indent="-342900" algn="ctr">
              <a:lnSpc>
                <a:spcPct val="80000"/>
              </a:lnSpc>
              <a:spcBef>
                <a:spcPct val="20000"/>
              </a:spcBef>
              <a:buClr>
                <a:schemeClr val="hlink"/>
              </a:buClr>
              <a:buSzPct val="65000"/>
              <a:buFont typeface="Wingdings" pitchFamily="2" charset="2"/>
              <a:buNone/>
              <a:defRPr/>
            </a:pPr>
            <a:r>
              <a:rPr lang="en-US" sz="2800" b="1" i="1">
                <a:effectLst>
                  <a:outerShdw blurRad="38100" dist="38100" dir="2700000" algn="tl">
                    <a:srgbClr val="FFFFFF"/>
                  </a:outerShdw>
                </a:effectLst>
              </a:rPr>
              <a:t>child may have ADHD</a:t>
            </a:r>
            <a:r>
              <a:rPr lang="en-US" sz="1400">
                <a:effectLst>
                  <a:outerShdw blurRad="38100" dist="38100" dir="2700000" algn="tl">
                    <a:srgbClr val="FFFFFF"/>
                  </a:outerShdw>
                </a:effectLst>
              </a:rPr>
              <a:t>  </a:t>
            </a:r>
          </a:p>
          <a:p>
            <a:pPr marL="342900" indent="-342900" algn="ctr">
              <a:lnSpc>
                <a:spcPct val="80000"/>
              </a:lnSpc>
              <a:spcBef>
                <a:spcPct val="20000"/>
              </a:spcBef>
              <a:buClr>
                <a:schemeClr val="hlink"/>
              </a:buClr>
              <a:buSzPct val="65000"/>
              <a:buFont typeface="Wingdings" pitchFamily="2" charset="2"/>
              <a:buNone/>
              <a:defRPr/>
            </a:pPr>
            <a:endParaRPr lang="en-US" sz="1400">
              <a:effectLst>
                <a:outerShdw blurRad="38100" dist="38100" dir="2700000" algn="tl">
                  <a:srgbClr val="FFFFFF"/>
                </a:outerShdw>
              </a:effectLst>
            </a:endParaRPr>
          </a:p>
          <a:p>
            <a:pPr marL="342900" indent="-342900">
              <a:lnSpc>
                <a:spcPct val="80000"/>
              </a:lnSpc>
              <a:spcBef>
                <a:spcPct val="20000"/>
              </a:spcBef>
              <a:buClr>
                <a:schemeClr val="hlink"/>
              </a:buClr>
              <a:buSzPct val="65000"/>
              <a:buFont typeface="Wingdings" pitchFamily="2" charset="2"/>
              <a:buNone/>
              <a:defRPr/>
            </a:pPr>
            <a:endParaRPr lang="en-US" sz="1400">
              <a:effectLst>
                <a:outerShdw blurRad="38100" dist="38100" dir="2700000" algn="tl">
                  <a:srgbClr val="FFFFFF"/>
                </a:outerShdw>
              </a:effectLst>
            </a:endParaRPr>
          </a:p>
          <a:p>
            <a:pPr marL="342900" indent="-342900" algn="ctr">
              <a:lnSpc>
                <a:spcPct val="140000"/>
              </a:lnSpc>
              <a:spcBef>
                <a:spcPct val="20000"/>
              </a:spcBef>
              <a:buClr>
                <a:schemeClr val="hlink"/>
              </a:buClr>
              <a:buSzPct val="65000"/>
              <a:buFont typeface="Wingdings" pitchFamily="2" charset="2"/>
              <a:buNone/>
              <a:defRPr/>
            </a:pPr>
            <a:r>
              <a:rPr lang="en-US" sz="2000">
                <a:effectLst>
                  <a:outerShdw blurRad="38100" dist="38100" dir="2700000" algn="tl">
                    <a:srgbClr val="FFFFFF"/>
                  </a:outerShdw>
                </a:effectLst>
              </a:rPr>
              <a:t>Nearly everyone shows some of these behaviors at times, but ADHD lasts more than 6 months and causes problems in school, at home and in social situations.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457200" y="292100"/>
            <a:ext cx="8229600" cy="1384300"/>
          </a:xfrm>
        </p:spPr>
        <p:txBody>
          <a:bodyPr/>
          <a:lstStyle/>
          <a:p>
            <a:pPr eaLnBrk="1" hangingPunct="1">
              <a:defRPr/>
            </a:pPr>
            <a:r>
              <a:rPr lang="en-US" smtClean="0"/>
              <a:t>ADHD</a:t>
            </a:r>
          </a:p>
        </p:txBody>
      </p:sp>
      <p:sp>
        <p:nvSpPr>
          <p:cNvPr id="54277" name="Rectangle 5"/>
          <p:cNvSpPr>
            <a:spLocks noGrp="1" noChangeArrowheads="1"/>
          </p:cNvSpPr>
          <p:nvPr>
            <p:ph type="body" idx="1"/>
          </p:nvPr>
        </p:nvSpPr>
        <p:spPr>
          <a:xfrm>
            <a:off x="457200" y="1905000"/>
            <a:ext cx="8229600" cy="4114800"/>
          </a:xfrm>
        </p:spPr>
        <p:txBody>
          <a:bodyPr/>
          <a:lstStyle/>
          <a:p>
            <a:pPr algn="ctr" eaLnBrk="1" hangingPunct="1">
              <a:lnSpc>
                <a:spcPct val="80000"/>
              </a:lnSpc>
              <a:buFont typeface="Wingdings" pitchFamily="2" charset="2"/>
              <a:buNone/>
              <a:defRPr/>
            </a:pPr>
            <a:r>
              <a:rPr lang="en-US" sz="2800" b="1" smtClean="0"/>
              <a:t>ADHD is more common in boys than girls, and it affects 3-5 percent of children. </a:t>
            </a:r>
          </a:p>
          <a:p>
            <a:pPr eaLnBrk="1" hangingPunct="1">
              <a:lnSpc>
                <a:spcPct val="80000"/>
              </a:lnSpc>
              <a:buFont typeface="Wingdings" pitchFamily="2" charset="2"/>
              <a:buNone/>
              <a:defRPr/>
            </a:pPr>
            <a:endParaRPr lang="en-US" sz="2800" smtClean="0"/>
          </a:p>
          <a:p>
            <a:pPr eaLnBrk="1" hangingPunct="1">
              <a:lnSpc>
                <a:spcPct val="80000"/>
              </a:lnSpc>
              <a:buFont typeface="Wingdings" pitchFamily="2" charset="2"/>
              <a:buNone/>
              <a:defRPr/>
            </a:pPr>
            <a:r>
              <a:rPr lang="en-US" sz="2800" smtClean="0"/>
              <a:t>characteristics are </a:t>
            </a:r>
          </a:p>
          <a:p>
            <a:pPr eaLnBrk="1" hangingPunct="1">
              <a:lnSpc>
                <a:spcPct val="80000"/>
              </a:lnSpc>
              <a:buFont typeface="Wingdings" pitchFamily="2" charset="2"/>
              <a:buNone/>
              <a:defRPr/>
            </a:pPr>
            <a:r>
              <a:rPr lang="en-US" sz="2800" b="1" smtClean="0"/>
              <a:t>Inattention </a:t>
            </a:r>
          </a:p>
          <a:p>
            <a:pPr eaLnBrk="1" hangingPunct="1">
              <a:lnSpc>
                <a:spcPct val="80000"/>
              </a:lnSpc>
              <a:buFont typeface="Wingdings" pitchFamily="2" charset="2"/>
              <a:buNone/>
              <a:defRPr/>
            </a:pPr>
            <a:r>
              <a:rPr lang="en-US" sz="2800" b="1" smtClean="0"/>
              <a:t>Hyperactivity </a:t>
            </a:r>
          </a:p>
          <a:p>
            <a:pPr eaLnBrk="1" hangingPunct="1">
              <a:lnSpc>
                <a:spcPct val="80000"/>
              </a:lnSpc>
              <a:buFont typeface="Wingdings" pitchFamily="2" charset="2"/>
              <a:buNone/>
              <a:defRPr/>
            </a:pPr>
            <a:r>
              <a:rPr lang="en-US" sz="2800" b="1" smtClean="0"/>
              <a:t>Impulsivity </a:t>
            </a:r>
          </a:p>
          <a:p>
            <a:pPr eaLnBrk="1" hangingPunct="1">
              <a:lnSpc>
                <a:spcPct val="80000"/>
              </a:lnSpc>
              <a:buFont typeface="Wingdings" pitchFamily="2" charset="2"/>
              <a:buNone/>
              <a:defRPr/>
            </a:pPr>
            <a:endParaRPr lang="en-US" sz="2800" smtClean="0"/>
          </a:p>
          <a:p>
            <a:pPr eaLnBrk="1" hangingPunct="1">
              <a:lnSpc>
                <a:spcPct val="80000"/>
              </a:lnSpc>
              <a:buFont typeface="Wingdings" pitchFamily="2" charset="2"/>
              <a:buNone/>
              <a:defRPr/>
            </a:pPr>
            <a:r>
              <a:rPr lang="en-US" sz="2800" smtClean="0"/>
              <a:t>	</a:t>
            </a:r>
            <a:r>
              <a:rPr lang="en-US" sz="1800" smtClean="0"/>
              <a:t>No one knows exactly what causes ADHD. It runs in families, so genetics may be a factor. A complete evaluation by a trained professional is the only way to know for sure if your child has ADHD. Treatment often includes medicines to control symptoms. Structure at home and at school is also important. Parenting classes or behavioral therapy may also help. </a:t>
            </a:r>
          </a:p>
          <a:p>
            <a:pPr eaLnBrk="1" hangingPunct="1">
              <a:lnSpc>
                <a:spcPct val="80000"/>
              </a:lnSpc>
              <a:buFont typeface="Wingdings" pitchFamily="2" charset="2"/>
              <a:buNone/>
              <a:defRPr/>
            </a:pPr>
            <a:endParaRPr lang="en-US" sz="9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3" name="Rectangle 21"/>
          <p:cNvSpPr>
            <a:spLocks noGrp="1" noChangeArrowheads="1"/>
          </p:cNvSpPr>
          <p:nvPr>
            <p:ph type="title"/>
          </p:nvPr>
        </p:nvSpPr>
        <p:spPr/>
        <p:txBody>
          <a:bodyPr/>
          <a:lstStyle/>
          <a:p>
            <a:pPr eaLnBrk="1" hangingPunct="1">
              <a:defRPr/>
            </a:pPr>
            <a:r>
              <a:rPr lang="en-US" sz="3200" b="1" smtClean="0">
                <a:solidFill>
                  <a:srgbClr val="FF3300"/>
                </a:solidFill>
              </a:rPr>
              <a:t>NEURODEVELOPMENTAL DISORDERS</a:t>
            </a:r>
          </a:p>
        </p:txBody>
      </p:sp>
      <p:sp>
        <p:nvSpPr>
          <p:cNvPr id="8201" name="Text Box 9"/>
          <p:cNvSpPr txBox="1">
            <a:spLocks noChangeArrowheads="1"/>
          </p:cNvSpPr>
          <p:nvPr/>
        </p:nvSpPr>
        <p:spPr bwMode="auto">
          <a:xfrm>
            <a:off x="0" y="2133600"/>
            <a:ext cx="2590800" cy="336550"/>
          </a:xfrm>
          <a:prstGeom prst="rect">
            <a:avLst/>
          </a:prstGeom>
          <a:noFill/>
          <a:ln w="9525">
            <a:noFill/>
            <a:miter lim="800000"/>
            <a:headEnd/>
            <a:tailEnd/>
          </a:ln>
          <a:effectLst/>
        </p:spPr>
        <p:txBody>
          <a:bodyPr>
            <a:spAutoFit/>
          </a:bodyPr>
          <a:lstStyle/>
          <a:p>
            <a:pPr eaLnBrk="0" hangingPunct="0">
              <a:defRPr/>
            </a:pPr>
            <a:r>
              <a:rPr lang="en-US" sz="1600" b="1">
                <a:effectLst>
                  <a:outerShdw blurRad="38100" dist="38100" dir="2700000" algn="tl">
                    <a:srgbClr val="FFFFFF"/>
                  </a:outerShdw>
                </a:effectLst>
                <a:latin typeface="Arial" charset="0"/>
              </a:rPr>
              <a:t>Cognitive Dysfunction</a:t>
            </a:r>
          </a:p>
        </p:txBody>
      </p:sp>
      <p:sp>
        <p:nvSpPr>
          <p:cNvPr id="8202" name="Text Box 10"/>
          <p:cNvSpPr txBox="1">
            <a:spLocks noChangeArrowheads="1"/>
          </p:cNvSpPr>
          <p:nvPr/>
        </p:nvSpPr>
        <p:spPr bwMode="auto">
          <a:xfrm>
            <a:off x="884238" y="5229225"/>
            <a:ext cx="1600200" cy="366713"/>
          </a:xfrm>
          <a:prstGeom prst="rect">
            <a:avLst/>
          </a:prstGeom>
          <a:noFill/>
          <a:ln w="9525">
            <a:noFill/>
            <a:miter lim="800000"/>
            <a:headEnd/>
            <a:tailEnd/>
          </a:ln>
          <a:effectLst/>
        </p:spPr>
        <p:txBody>
          <a:bodyPr>
            <a:spAutoFit/>
          </a:bodyPr>
          <a:lstStyle/>
          <a:p>
            <a:pPr eaLnBrk="0" hangingPunct="0">
              <a:defRPr/>
            </a:pPr>
            <a:r>
              <a:rPr lang="en-US" b="1">
                <a:effectLst>
                  <a:outerShdw blurRad="38100" dist="38100" dir="2700000" algn="tl">
                    <a:srgbClr val="FFFFFF"/>
                  </a:outerShdw>
                </a:effectLst>
                <a:latin typeface="Arial" charset="0"/>
              </a:rPr>
              <a:t>Seizures</a:t>
            </a:r>
          </a:p>
        </p:txBody>
      </p:sp>
      <p:sp>
        <p:nvSpPr>
          <p:cNvPr id="17413" name="Text Box 11"/>
          <p:cNvSpPr txBox="1">
            <a:spLocks noChangeArrowheads="1"/>
          </p:cNvSpPr>
          <p:nvPr/>
        </p:nvSpPr>
        <p:spPr bwMode="auto">
          <a:xfrm rot="10800000">
            <a:off x="608013" y="460375"/>
            <a:ext cx="7775575" cy="366713"/>
          </a:xfrm>
          <a:prstGeom prst="rect">
            <a:avLst/>
          </a:prstGeom>
          <a:noFill/>
          <a:ln w="9525">
            <a:noFill/>
            <a:miter lim="800000"/>
            <a:headEnd/>
            <a:tailEnd/>
          </a:ln>
        </p:spPr>
        <p:txBody>
          <a:bodyPr rot="10800000">
            <a:spAutoFit/>
          </a:bodyPr>
          <a:lstStyle/>
          <a:p>
            <a:pPr eaLnBrk="0" hangingPunct="0"/>
            <a:endParaRPr lang="en-US">
              <a:latin typeface="Arial" charset="0"/>
            </a:endParaRPr>
          </a:p>
        </p:txBody>
      </p:sp>
      <p:sp>
        <p:nvSpPr>
          <p:cNvPr id="17414" name="Text Box 12"/>
          <p:cNvSpPr txBox="1">
            <a:spLocks noChangeArrowheads="1"/>
          </p:cNvSpPr>
          <p:nvPr/>
        </p:nvSpPr>
        <p:spPr bwMode="auto">
          <a:xfrm>
            <a:off x="762000" y="1027113"/>
            <a:ext cx="7772400" cy="366712"/>
          </a:xfrm>
          <a:prstGeom prst="rect">
            <a:avLst/>
          </a:prstGeom>
          <a:noFill/>
          <a:ln w="9525">
            <a:noFill/>
            <a:miter lim="800000"/>
            <a:headEnd/>
            <a:tailEnd/>
          </a:ln>
        </p:spPr>
        <p:txBody>
          <a:bodyPr>
            <a:spAutoFit/>
          </a:bodyPr>
          <a:lstStyle/>
          <a:p>
            <a:pPr eaLnBrk="0" hangingPunct="0"/>
            <a:endParaRPr lang="en-US">
              <a:latin typeface="Arial" charset="0"/>
            </a:endParaRPr>
          </a:p>
        </p:txBody>
      </p:sp>
      <p:sp>
        <p:nvSpPr>
          <p:cNvPr id="8206" name="Text Box 14"/>
          <p:cNvSpPr txBox="1">
            <a:spLocks noChangeArrowheads="1"/>
          </p:cNvSpPr>
          <p:nvPr/>
        </p:nvSpPr>
        <p:spPr bwMode="auto">
          <a:xfrm>
            <a:off x="6842125" y="2133600"/>
            <a:ext cx="2301875" cy="336550"/>
          </a:xfrm>
          <a:prstGeom prst="rect">
            <a:avLst/>
          </a:prstGeom>
          <a:noFill/>
          <a:ln w="9525">
            <a:noFill/>
            <a:miter lim="800000"/>
            <a:headEnd/>
            <a:tailEnd/>
          </a:ln>
          <a:effectLst/>
        </p:spPr>
        <p:txBody>
          <a:bodyPr>
            <a:spAutoFit/>
          </a:bodyPr>
          <a:lstStyle/>
          <a:p>
            <a:pPr eaLnBrk="0" hangingPunct="0">
              <a:defRPr/>
            </a:pPr>
            <a:r>
              <a:rPr lang="en-US" sz="1600" b="1">
                <a:effectLst>
                  <a:outerShdw blurRad="38100" dist="38100" dir="2700000" algn="tl">
                    <a:srgbClr val="FFFFFF"/>
                  </a:outerShdw>
                </a:effectLst>
                <a:latin typeface="Arial" charset="0"/>
              </a:rPr>
              <a:t>Motor Dysfunction</a:t>
            </a:r>
          </a:p>
        </p:txBody>
      </p:sp>
      <p:sp>
        <p:nvSpPr>
          <p:cNvPr id="17416" name="Text Box 15"/>
          <p:cNvSpPr txBox="1">
            <a:spLocks noChangeArrowheads="1"/>
          </p:cNvSpPr>
          <p:nvPr/>
        </p:nvSpPr>
        <p:spPr bwMode="auto">
          <a:xfrm>
            <a:off x="6842125" y="5141913"/>
            <a:ext cx="1844675" cy="366712"/>
          </a:xfrm>
          <a:prstGeom prst="rect">
            <a:avLst/>
          </a:prstGeom>
          <a:noFill/>
          <a:ln w="9525">
            <a:noFill/>
            <a:miter lim="800000"/>
            <a:headEnd/>
            <a:tailEnd/>
          </a:ln>
        </p:spPr>
        <p:txBody>
          <a:bodyPr>
            <a:spAutoFit/>
          </a:bodyPr>
          <a:lstStyle/>
          <a:p>
            <a:pPr eaLnBrk="0" hangingPunct="0"/>
            <a:endParaRPr lang="en-US">
              <a:latin typeface="Arial" charset="0"/>
            </a:endParaRPr>
          </a:p>
        </p:txBody>
      </p:sp>
      <p:sp>
        <p:nvSpPr>
          <p:cNvPr id="8208" name="Text Box 16"/>
          <p:cNvSpPr txBox="1">
            <a:spLocks noChangeArrowheads="1"/>
          </p:cNvSpPr>
          <p:nvPr/>
        </p:nvSpPr>
        <p:spPr bwMode="auto">
          <a:xfrm>
            <a:off x="6842125" y="5300663"/>
            <a:ext cx="2301875" cy="336550"/>
          </a:xfrm>
          <a:prstGeom prst="rect">
            <a:avLst/>
          </a:prstGeom>
          <a:noFill/>
          <a:ln w="9525">
            <a:noFill/>
            <a:miter lim="800000"/>
            <a:headEnd/>
            <a:tailEnd/>
          </a:ln>
          <a:effectLst/>
        </p:spPr>
        <p:txBody>
          <a:bodyPr>
            <a:spAutoFit/>
          </a:bodyPr>
          <a:lstStyle/>
          <a:p>
            <a:pPr eaLnBrk="0" hangingPunct="0">
              <a:defRPr/>
            </a:pPr>
            <a:r>
              <a:rPr lang="en-US" sz="1600" b="1">
                <a:effectLst>
                  <a:outerShdw blurRad="38100" dist="38100" dir="2700000" algn="tl">
                    <a:srgbClr val="FFFFFF"/>
                  </a:outerShdw>
                </a:effectLst>
                <a:latin typeface="Arial" charset="0"/>
              </a:rPr>
              <a:t>Behavior Dysfunction</a:t>
            </a:r>
          </a:p>
        </p:txBody>
      </p:sp>
      <p:pic>
        <p:nvPicPr>
          <p:cNvPr id="17418" name="Picture 20" descr="Image of Cerebral Cortex"/>
          <p:cNvPicPr>
            <a:picLocks noChangeAspect="1" noChangeArrowheads="1"/>
          </p:cNvPicPr>
          <p:nvPr>
            <p:ph idx="1"/>
          </p:nvPr>
        </p:nvPicPr>
        <p:blipFill>
          <a:blip r:embed="rId2" cstate="print"/>
          <a:srcRect/>
          <a:stretch>
            <a:fillRect/>
          </a:stretch>
        </p:blipFill>
        <p:spPr>
          <a:xfrm>
            <a:off x="2555875" y="2205038"/>
            <a:ext cx="3960813" cy="3262312"/>
          </a:xfrm>
          <a:noFill/>
        </p:spPr>
      </p:pic>
      <p:sp>
        <p:nvSpPr>
          <p:cNvPr id="17419" name="Line 8"/>
          <p:cNvSpPr>
            <a:spLocks noChangeShapeType="1"/>
          </p:cNvSpPr>
          <p:nvPr/>
        </p:nvSpPr>
        <p:spPr bwMode="auto">
          <a:xfrm>
            <a:off x="5638800" y="4724400"/>
            <a:ext cx="1295400" cy="609600"/>
          </a:xfrm>
          <a:prstGeom prst="line">
            <a:avLst/>
          </a:prstGeom>
          <a:noFill/>
          <a:ln w="9525">
            <a:solidFill>
              <a:schemeClr val="hlink"/>
            </a:solidFill>
            <a:round/>
            <a:headEnd/>
            <a:tailEnd/>
          </a:ln>
        </p:spPr>
        <p:txBody>
          <a:bodyPr/>
          <a:lstStyle/>
          <a:p>
            <a:endParaRPr lang="en-IN"/>
          </a:p>
        </p:txBody>
      </p:sp>
      <p:sp>
        <p:nvSpPr>
          <p:cNvPr id="17420" name="Line 6"/>
          <p:cNvSpPr>
            <a:spLocks noChangeShapeType="1"/>
          </p:cNvSpPr>
          <p:nvPr/>
        </p:nvSpPr>
        <p:spPr bwMode="auto">
          <a:xfrm flipH="1">
            <a:off x="1979613" y="4724400"/>
            <a:ext cx="1993900" cy="720725"/>
          </a:xfrm>
          <a:prstGeom prst="line">
            <a:avLst/>
          </a:prstGeom>
          <a:noFill/>
          <a:ln w="9525">
            <a:solidFill>
              <a:schemeClr val="hlink"/>
            </a:solidFill>
            <a:round/>
            <a:headEnd/>
            <a:tailEnd/>
          </a:ln>
        </p:spPr>
        <p:txBody>
          <a:bodyPr/>
          <a:lstStyle/>
          <a:p>
            <a:endParaRPr lang="en-IN"/>
          </a:p>
        </p:txBody>
      </p:sp>
      <p:sp>
        <p:nvSpPr>
          <p:cNvPr id="17421" name="Line 5"/>
          <p:cNvSpPr>
            <a:spLocks noChangeShapeType="1"/>
          </p:cNvSpPr>
          <p:nvPr/>
        </p:nvSpPr>
        <p:spPr bwMode="auto">
          <a:xfrm flipH="1" flipV="1">
            <a:off x="1547813" y="2492375"/>
            <a:ext cx="1600200" cy="457200"/>
          </a:xfrm>
          <a:prstGeom prst="line">
            <a:avLst/>
          </a:prstGeom>
          <a:noFill/>
          <a:ln w="9525">
            <a:solidFill>
              <a:schemeClr val="hlink"/>
            </a:solidFill>
            <a:round/>
            <a:headEnd/>
            <a:tailEnd/>
          </a:ln>
        </p:spPr>
        <p:txBody>
          <a:bodyPr/>
          <a:lstStyle/>
          <a:p>
            <a:endParaRPr lang="en-IN"/>
          </a:p>
        </p:txBody>
      </p:sp>
      <p:sp>
        <p:nvSpPr>
          <p:cNvPr id="17422" name="Line 7"/>
          <p:cNvSpPr>
            <a:spLocks noChangeShapeType="1"/>
          </p:cNvSpPr>
          <p:nvPr/>
        </p:nvSpPr>
        <p:spPr bwMode="auto">
          <a:xfrm flipV="1">
            <a:off x="5940425" y="2492375"/>
            <a:ext cx="1066800" cy="457200"/>
          </a:xfrm>
          <a:prstGeom prst="line">
            <a:avLst/>
          </a:prstGeom>
          <a:noFill/>
          <a:ln w="9525">
            <a:solidFill>
              <a:schemeClr val="hlink"/>
            </a:solidFill>
            <a:round/>
            <a:headEnd/>
            <a:tailEnd/>
          </a:ln>
        </p:spPr>
        <p:txBody>
          <a:bodyPr/>
          <a:lstStyle/>
          <a:p>
            <a:endParaRPr lang="en-IN"/>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Cerebral Palsy: Physiologic</a:t>
            </a:r>
          </a:p>
        </p:txBody>
      </p:sp>
      <p:sp>
        <p:nvSpPr>
          <p:cNvPr id="9220" name="Rectangle 4"/>
          <p:cNvSpPr>
            <a:spLocks noChangeArrowheads="1"/>
          </p:cNvSpPr>
          <p:nvPr/>
        </p:nvSpPr>
        <p:spPr bwMode="auto">
          <a:xfrm>
            <a:off x="762000" y="533400"/>
            <a:ext cx="7696200" cy="1143000"/>
          </a:xfrm>
          <a:prstGeom prst="rect">
            <a:avLst/>
          </a:prstGeom>
          <a:noFill/>
          <a:ln w="9525">
            <a:noFill/>
            <a:miter lim="800000"/>
            <a:headEnd/>
            <a:tailEnd/>
          </a:ln>
          <a:effectLst/>
        </p:spPr>
        <p:txBody>
          <a:bodyPr anchor="b"/>
          <a:lstStyle/>
          <a:p>
            <a:pPr algn="ctr">
              <a:defRPr/>
            </a:pPr>
            <a:endParaRPr lang="en-US" sz="4400">
              <a:solidFill>
                <a:schemeClr val="tx2"/>
              </a:solidFill>
              <a:effectLst>
                <a:outerShdw blurRad="38100" dist="38100" dir="2700000" algn="tl">
                  <a:srgbClr val="000000"/>
                </a:outerShdw>
              </a:effectLst>
            </a:endParaRPr>
          </a:p>
        </p:txBody>
      </p:sp>
      <p:sp>
        <p:nvSpPr>
          <p:cNvPr id="9221" name="Rectangle 5"/>
          <p:cNvSpPr>
            <a:spLocks noGrp="1" noChangeArrowheads="1"/>
          </p:cNvSpPr>
          <p:nvPr>
            <p:ph type="body" idx="1"/>
          </p:nvPr>
        </p:nvSpPr>
        <p:spPr>
          <a:xfrm>
            <a:off x="760413" y="2259013"/>
            <a:ext cx="7697787" cy="3671887"/>
          </a:xfrm>
        </p:spPr>
        <p:txBody>
          <a:bodyPr/>
          <a:lstStyle/>
          <a:p>
            <a:pPr eaLnBrk="1" hangingPunct="1">
              <a:defRPr/>
            </a:pPr>
            <a:r>
              <a:rPr lang="en-US" smtClean="0"/>
              <a:t>Athetoid</a:t>
            </a:r>
          </a:p>
          <a:p>
            <a:pPr eaLnBrk="1" hangingPunct="1">
              <a:defRPr/>
            </a:pPr>
            <a:r>
              <a:rPr lang="en-US" smtClean="0"/>
              <a:t>Ataxic</a:t>
            </a:r>
          </a:p>
          <a:p>
            <a:pPr eaLnBrk="1" hangingPunct="1">
              <a:defRPr/>
            </a:pPr>
            <a:r>
              <a:rPr lang="en-US" smtClean="0"/>
              <a:t>Rigid-Spastic</a:t>
            </a:r>
          </a:p>
          <a:p>
            <a:pPr eaLnBrk="1" hangingPunct="1">
              <a:defRPr/>
            </a:pPr>
            <a:r>
              <a:rPr lang="en-US" smtClean="0"/>
              <a:t>Atonic</a:t>
            </a:r>
          </a:p>
          <a:p>
            <a:pPr eaLnBrk="1" hangingPunct="1">
              <a:defRPr/>
            </a:pPr>
            <a:r>
              <a:rPr lang="en-US" smtClean="0"/>
              <a:t>Mixed</a:t>
            </a:r>
          </a:p>
        </p:txBody>
      </p:sp>
      <p:pic>
        <p:nvPicPr>
          <p:cNvPr id="18437" name="Picture 6" descr="types_of_cp"/>
          <p:cNvPicPr>
            <a:picLocks noChangeAspect="1" noChangeArrowheads="1"/>
          </p:cNvPicPr>
          <p:nvPr/>
        </p:nvPicPr>
        <p:blipFill>
          <a:blip r:embed="rId2" cstate="print"/>
          <a:srcRect/>
          <a:stretch>
            <a:fillRect/>
          </a:stretch>
        </p:blipFill>
        <p:spPr bwMode="auto">
          <a:xfrm>
            <a:off x="3492500" y="1644650"/>
            <a:ext cx="5364163" cy="4865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Cerebral Palsy: Topographic</a:t>
            </a:r>
          </a:p>
        </p:txBody>
      </p:sp>
      <p:sp>
        <p:nvSpPr>
          <p:cNvPr id="11268" name="Rectangle 4"/>
          <p:cNvSpPr>
            <a:spLocks noChangeArrowheads="1"/>
          </p:cNvSpPr>
          <p:nvPr/>
        </p:nvSpPr>
        <p:spPr bwMode="auto">
          <a:xfrm>
            <a:off x="762000" y="533400"/>
            <a:ext cx="7696200" cy="1143000"/>
          </a:xfrm>
          <a:prstGeom prst="rect">
            <a:avLst/>
          </a:prstGeom>
          <a:noFill/>
          <a:ln w="9525">
            <a:noFill/>
            <a:miter lim="800000"/>
            <a:headEnd/>
            <a:tailEnd/>
          </a:ln>
          <a:effectLst/>
        </p:spPr>
        <p:txBody>
          <a:bodyPr anchor="b"/>
          <a:lstStyle/>
          <a:p>
            <a:pPr algn="ctr">
              <a:defRPr/>
            </a:pPr>
            <a:endParaRPr lang="en-US" sz="4400">
              <a:solidFill>
                <a:schemeClr val="tx2"/>
              </a:solidFill>
              <a:effectLst>
                <a:outerShdw blurRad="38100" dist="38100" dir="2700000" algn="tl">
                  <a:srgbClr val="000000"/>
                </a:outerShdw>
              </a:effectLst>
            </a:endParaRPr>
          </a:p>
        </p:txBody>
      </p:sp>
      <p:sp>
        <p:nvSpPr>
          <p:cNvPr id="11269" name="Rectangle 5"/>
          <p:cNvSpPr>
            <a:spLocks noGrp="1" noChangeArrowheads="1"/>
          </p:cNvSpPr>
          <p:nvPr>
            <p:ph type="body" idx="1"/>
          </p:nvPr>
        </p:nvSpPr>
        <p:spPr>
          <a:xfrm>
            <a:off x="760413" y="2259013"/>
            <a:ext cx="7697787" cy="3671887"/>
          </a:xfrm>
        </p:spPr>
        <p:txBody>
          <a:bodyPr/>
          <a:lstStyle/>
          <a:p>
            <a:pPr eaLnBrk="1" hangingPunct="1">
              <a:defRPr/>
            </a:pPr>
            <a:r>
              <a:rPr lang="en-US" smtClean="0"/>
              <a:t>Monoplegic</a:t>
            </a:r>
          </a:p>
          <a:p>
            <a:pPr eaLnBrk="1" hangingPunct="1">
              <a:defRPr/>
            </a:pPr>
            <a:r>
              <a:rPr lang="en-US" smtClean="0"/>
              <a:t>Paraplegic</a:t>
            </a:r>
          </a:p>
          <a:p>
            <a:pPr eaLnBrk="1" hangingPunct="1">
              <a:defRPr/>
            </a:pPr>
            <a:r>
              <a:rPr lang="en-US" smtClean="0"/>
              <a:t>Hemiplegic</a:t>
            </a:r>
          </a:p>
          <a:p>
            <a:pPr eaLnBrk="1" hangingPunct="1">
              <a:defRPr/>
            </a:pPr>
            <a:r>
              <a:rPr lang="en-US" smtClean="0"/>
              <a:t>Triplegic</a:t>
            </a:r>
          </a:p>
          <a:p>
            <a:pPr eaLnBrk="1" hangingPunct="1">
              <a:defRPr/>
            </a:pPr>
            <a:r>
              <a:rPr lang="en-US" smtClean="0"/>
              <a:t>Quadraplegic</a:t>
            </a:r>
          </a:p>
          <a:p>
            <a:pPr eaLnBrk="1" hangingPunct="1">
              <a:defRPr/>
            </a:pPr>
            <a:r>
              <a:rPr lang="en-US" smtClean="0"/>
              <a:t>Diplegic</a:t>
            </a:r>
          </a:p>
        </p:txBody>
      </p:sp>
      <p:pic>
        <p:nvPicPr>
          <p:cNvPr id="19461" name="Picture 6" descr="cp_figures"/>
          <p:cNvPicPr>
            <a:picLocks noChangeAspect="1" noChangeArrowheads="1"/>
          </p:cNvPicPr>
          <p:nvPr/>
        </p:nvPicPr>
        <p:blipFill>
          <a:blip r:embed="rId2" cstate="print"/>
          <a:srcRect/>
          <a:stretch>
            <a:fillRect/>
          </a:stretch>
        </p:blipFill>
        <p:spPr bwMode="auto">
          <a:xfrm>
            <a:off x="3708400" y="1981200"/>
            <a:ext cx="5435600" cy="3932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effectLst/>
              </a:rPr>
              <a:t>Mental Retardation</a:t>
            </a:r>
          </a:p>
        </p:txBody>
      </p:sp>
      <p:sp>
        <p:nvSpPr>
          <p:cNvPr id="20483" name="Text Box 7"/>
          <p:cNvSpPr txBox="1">
            <a:spLocks noChangeArrowheads="1"/>
          </p:cNvSpPr>
          <p:nvPr/>
        </p:nvSpPr>
        <p:spPr bwMode="auto">
          <a:xfrm>
            <a:off x="601663" y="1920875"/>
            <a:ext cx="84582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52232" name="Text Box 8"/>
          <p:cNvSpPr txBox="1">
            <a:spLocks noChangeArrowheads="1"/>
          </p:cNvSpPr>
          <p:nvPr/>
        </p:nvSpPr>
        <p:spPr bwMode="auto">
          <a:xfrm>
            <a:off x="449263" y="1844675"/>
            <a:ext cx="4627562" cy="4057650"/>
          </a:xfrm>
          <a:prstGeom prst="rect">
            <a:avLst/>
          </a:prstGeom>
          <a:noFill/>
          <a:ln w="9525">
            <a:noFill/>
            <a:miter lim="800000"/>
            <a:headEnd/>
            <a:tailEnd/>
          </a:ln>
          <a:effectLst/>
        </p:spPr>
        <p:txBody>
          <a:bodyPr>
            <a:spAutoFit/>
          </a:bodyPr>
          <a:lstStyle/>
          <a:p>
            <a:pPr>
              <a:spcBef>
                <a:spcPct val="50000"/>
              </a:spcBef>
              <a:defRPr/>
            </a:pPr>
            <a:r>
              <a:rPr lang="en-US" sz="2800">
                <a:latin typeface="Arial" charset="0"/>
              </a:rPr>
              <a:t>An </a:t>
            </a:r>
            <a:r>
              <a:rPr lang="en-US" sz="2800" b="1">
                <a:effectLst>
                  <a:outerShdw blurRad="38100" dist="38100" dir="2700000" algn="tl">
                    <a:srgbClr val="FFFFFF"/>
                  </a:outerShdw>
                </a:effectLst>
                <a:latin typeface="Arial" charset="0"/>
              </a:rPr>
              <a:t>IQ</a:t>
            </a:r>
            <a:r>
              <a:rPr lang="en-US" sz="2800">
                <a:latin typeface="Arial" charset="0"/>
              </a:rPr>
              <a:t> of approximately </a:t>
            </a:r>
            <a:r>
              <a:rPr lang="en-US" sz="2800" b="1">
                <a:effectLst>
                  <a:outerShdw blurRad="38100" dist="38100" dir="2700000" algn="tl">
                    <a:srgbClr val="FFFFFF"/>
                  </a:outerShdw>
                </a:effectLst>
                <a:latin typeface="Arial" charset="0"/>
              </a:rPr>
              <a:t>70 or below  </a:t>
            </a:r>
            <a:endParaRPr lang="en-US" sz="2800" b="1">
              <a:effectLst>
                <a:outerShdw blurRad="38100" dist="38100" dir="2700000" algn="tl">
                  <a:srgbClr val="FFFFFF"/>
                </a:outerShdw>
              </a:effectLst>
              <a:latin typeface="Times New Roman" pitchFamily="18" charset="0"/>
            </a:endParaRPr>
          </a:p>
          <a:p>
            <a:pPr>
              <a:spcBef>
                <a:spcPct val="50000"/>
              </a:spcBef>
              <a:defRPr/>
            </a:pPr>
            <a:r>
              <a:rPr lang="en-US" sz="2800">
                <a:latin typeface="Arial" charset="0"/>
              </a:rPr>
              <a:t>Concurrent deficits or </a:t>
            </a:r>
            <a:r>
              <a:rPr lang="en-US" sz="2800" b="1">
                <a:effectLst>
                  <a:outerShdw blurRad="38100" dist="38100" dir="2700000" algn="tl">
                    <a:srgbClr val="FFFFFF"/>
                  </a:outerShdw>
                </a:effectLst>
                <a:latin typeface="Arial" charset="0"/>
              </a:rPr>
              <a:t>impairments</a:t>
            </a:r>
            <a:r>
              <a:rPr lang="en-US" sz="2800">
                <a:latin typeface="Arial" charset="0"/>
              </a:rPr>
              <a:t> in present </a:t>
            </a:r>
            <a:r>
              <a:rPr lang="en-US" sz="2800" b="1">
                <a:effectLst>
                  <a:outerShdw blurRad="38100" dist="38100" dir="2700000" algn="tl">
                    <a:srgbClr val="FFFFFF"/>
                  </a:outerShdw>
                </a:effectLst>
                <a:latin typeface="Arial" charset="0"/>
              </a:rPr>
              <a:t>adaptive functioning</a:t>
            </a:r>
            <a:r>
              <a:rPr lang="en-US" sz="2800">
                <a:latin typeface="Arial" charset="0"/>
              </a:rPr>
              <a:t> </a:t>
            </a:r>
          </a:p>
          <a:p>
            <a:pPr>
              <a:spcBef>
                <a:spcPct val="50000"/>
              </a:spcBef>
              <a:defRPr/>
            </a:pPr>
            <a:r>
              <a:rPr lang="en-US" sz="2800">
                <a:latin typeface="Arial" charset="0"/>
              </a:rPr>
              <a:t>The onset is before age 18 years. </a:t>
            </a:r>
            <a:endParaRPr lang="en-US" sz="2800">
              <a:latin typeface="Times New Roman" pitchFamily="18" charset="0"/>
            </a:endParaRPr>
          </a:p>
          <a:p>
            <a:pPr>
              <a:spcBef>
                <a:spcPct val="50000"/>
              </a:spcBef>
              <a:defRPr/>
            </a:pPr>
            <a:endParaRPr lang="en-US" sz="2400" i="1">
              <a:latin typeface="Arial" charset="0"/>
            </a:endParaRPr>
          </a:p>
        </p:txBody>
      </p:sp>
      <p:pic>
        <p:nvPicPr>
          <p:cNvPr id="20485" name="Picture 9" descr="26"/>
          <p:cNvPicPr>
            <a:picLocks noChangeAspect="1" noChangeArrowheads="1"/>
          </p:cNvPicPr>
          <p:nvPr/>
        </p:nvPicPr>
        <p:blipFill>
          <a:blip r:embed="rId2" cstate="print"/>
          <a:srcRect/>
          <a:stretch>
            <a:fillRect/>
          </a:stretch>
        </p:blipFill>
        <p:spPr bwMode="auto">
          <a:xfrm>
            <a:off x="5580063" y="1989138"/>
            <a:ext cx="2620962" cy="3743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32">
                                            <p:txEl>
                                              <p:pRg st="0" end="0"/>
                                            </p:txEl>
                                          </p:spTgt>
                                        </p:tgtEl>
                                        <p:attrNameLst>
                                          <p:attrName>style.visibility</p:attrName>
                                        </p:attrNameLst>
                                      </p:cBhvr>
                                      <p:to>
                                        <p:strVal val="visible"/>
                                      </p:to>
                                    </p:set>
                                    <p:animEffect transition="in" filter="wipe(left)">
                                      <p:cBhvr>
                                        <p:cTn id="7" dur="500"/>
                                        <p:tgtEl>
                                          <p:spTgt spid="522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32">
                                            <p:txEl>
                                              <p:pRg st="1" end="1"/>
                                            </p:txEl>
                                          </p:spTgt>
                                        </p:tgtEl>
                                        <p:attrNameLst>
                                          <p:attrName>style.visibility</p:attrName>
                                        </p:attrNameLst>
                                      </p:cBhvr>
                                      <p:to>
                                        <p:strVal val="visible"/>
                                      </p:to>
                                    </p:set>
                                    <p:animEffect transition="in" filter="wipe(left)">
                                      <p:cBhvr>
                                        <p:cTn id="12" dur="500"/>
                                        <p:tgtEl>
                                          <p:spTgt spid="522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32">
                                            <p:txEl>
                                              <p:pRg st="2" end="2"/>
                                            </p:txEl>
                                          </p:spTgt>
                                        </p:tgtEl>
                                        <p:attrNameLst>
                                          <p:attrName>style.visibility</p:attrName>
                                        </p:attrNameLst>
                                      </p:cBhvr>
                                      <p:to>
                                        <p:strVal val="visible"/>
                                      </p:to>
                                    </p:set>
                                    <p:animEffect transition="in" filter="wipe(left)">
                                      <p:cBhvr>
                                        <p:cTn id="17" dur="500"/>
                                        <p:tgtEl>
                                          <p:spTgt spid="522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IQ</a:t>
            </a:r>
          </a:p>
        </p:txBody>
      </p:sp>
      <p:pic>
        <p:nvPicPr>
          <p:cNvPr id="21507" name="Picture 4"/>
          <p:cNvPicPr>
            <a:picLocks noChangeAspect="1" noChangeArrowheads="1"/>
          </p:cNvPicPr>
          <p:nvPr>
            <p:ph idx="1"/>
          </p:nvPr>
        </p:nvPicPr>
        <p:blipFill>
          <a:blip r:embed="rId2" cstate="print"/>
          <a:srcRect/>
          <a:stretch>
            <a:fillRect/>
          </a:stretch>
        </p:blipFill>
        <p:spPr>
          <a:xfrm>
            <a:off x="323850" y="1412875"/>
            <a:ext cx="8569325" cy="5002213"/>
          </a:xfr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title"/>
          </p:nvPr>
        </p:nvSpPr>
        <p:spPr>
          <a:xfrm>
            <a:off x="457200" y="292100"/>
            <a:ext cx="8229600" cy="1384300"/>
          </a:xfrm>
        </p:spPr>
        <p:txBody>
          <a:bodyPr/>
          <a:lstStyle/>
          <a:p>
            <a:pPr algn="l" eaLnBrk="1" hangingPunct="1">
              <a:defRPr/>
            </a:pPr>
            <a:r>
              <a:rPr lang="en-US" b="1" smtClean="0"/>
              <a:t>Learning Disorders</a:t>
            </a:r>
          </a:p>
        </p:txBody>
      </p:sp>
      <p:sp>
        <p:nvSpPr>
          <p:cNvPr id="7177" name="Rectangle 9"/>
          <p:cNvSpPr>
            <a:spLocks noChangeArrowheads="1"/>
          </p:cNvSpPr>
          <p:nvPr/>
        </p:nvSpPr>
        <p:spPr bwMode="auto">
          <a:xfrm>
            <a:off x="457200" y="1905000"/>
            <a:ext cx="8229600" cy="4114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5000"/>
              <a:buFont typeface="Wingdings" pitchFamily="2" charset="2"/>
              <a:buNone/>
              <a:defRPr/>
            </a:pPr>
            <a:r>
              <a:rPr lang="en-US" sz="2800">
                <a:effectLst>
                  <a:outerShdw blurRad="38100" dist="38100" dir="2700000" algn="tl">
                    <a:srgbClr val="FFFFFF"/>
                  </a:outerShdw>
                </a:effectLst>
              </a:rPr>
              <a:t>	</a:t>
            </a:r>
            <a:r>
              <a:rPr lang="en-US" sz="3600" b="1">
                <a:effectLst>
                  <a:outerShdw blurRad="38100" dist="38100" dir="2700000" algn="tl">
                    <a:srgbClr val="FFFFFF"/>
                  </a:outerShdw>
                </a:effectLst>
              </a:rPr>
              <a:t>Difficulties</a:t>
            </a:r>
          </a:p>
          <a:p>
            <a:pPr marL="342900" indent="-342900">
              <a:lnSpc>
                <a:spcPct val="90000"/>
              </a:lnSpc>
              <a:spcBef>
                <a:spcPct val="20000"/>
              </a:spcBef>
              <a:buClr>
                <a:schemeClr val="hlink"/>
              </a:buClr>
              <a:buSzPct val="65000"/>
              <a:buFont typeface="Wingdings" pitchFamily="2" charset="2"/>
              <a:buNone/>
              <a:defRPr/>
            </a:pPr>
            <a:r>
              <a:rPr lang="en-US" sz="2800">
                <a:effectLst>
                  <a:outerShdw blurRad="38100" dist="38100" dir="2700000" algn="tl">
                    <a:srgbClr val="FFFFFF"/>
                  </a:outerShdw>
                </a:effectLst>
              </a:rPr>
              <a:t>	to receive or express information could be a sign of learning disorders. </a:t>
            </a:r>
          </a:p>
          <a:p>
            <a:pPr marL="342900" indent="-342900">
              <a:lnSpc>
                <a:spcPct val="90000"/>
              </a:lnSpc>
              <a:spcBef>
                <a:spcPct val="20000"/>
              </a:spcBef>
              <a:buClr>
                <a:schemeClr val="hlink"/>
              </a:buClr>
              <a:buSzPct val="65000"/>
              <a:buFont typeface="Wingdings" pitchFamily="2" charset="2"/>
              <a:buNone/>
              <a:defRPr/>
            </a:pPr>
            <a:endParaRPr lang="en-US" sz="2800">
              <a:effectLst>
                <a:outerShdw blurRad="38100" dist="38100" dir="2700000" algn="tl">
                  <a:srgbClr val="FFFFFF"/>
                </a:outerShdw>
              </a:effectLst>
            </a:endParaRPr>
          </a:p>
          <a:p>
            <a:pPr marL="342900" indent="-342900">
              <a:lnSpc>
                <a:spcPct val="90000"/>
              </a:lnSpc>
              <a:spcBef>
                <a:spcPct val="20000"/>
              </a:spcBef>
              <a:buClr>
                <a:schemeClr val="hlink"/>
              </a:buClr>
              <a:buSzPct val="65000"/>
              <a:buFont typeface="Wingdings" pitchFamily="2" charset="2"/>
              <a:buNone/>
              <a:defRPr/>
            </a:pPr>
            <a:r>
              <a:rPr lang="en-US" sz="2800">
                <a:effectLst>
                  <a:outerShdw blurRad="38100" dist="38100" dir="2700000" algn="tl">
                    <a:srgbClr val="FFFFFF"/>
                  </a:outerShdw>
                </a:effectLst>
              </a:rPr>
              <a:t>	</a:t>
            </a:r>
            <a:r>
              <a:rPr lang="en-US" sz="3600" b="1">
                <a:effectLst>
                  <a:outerShdw blurRad="38100" dist="38100" dir="2700000" algn="tl">
                    <a:srgbClr val="FFFFFF"/>
                  </a:outerShdw>
                </a:effectLst>
              </a:rPr>
              <a:t>Problems </a:t>
            </a:r>
          </a:p>
          <a:p>
            <a:pPr marL="342900" indent="-342900">
              <a:lnSpc>
                <a:spcPct val="90000"/>
              </a:lnSpc>
              <a:spcBef>
                <a:spcPct val="20000"/>
              </a:spcBef>
              <a:buClr>
                <a:schemeClr val="hlink"/>
              </a:buClr>
              <a:buSzPct val="65000"/>
              <a:buFont typeface="Wingdings" pitchFamily="2" charset="2"/>
              <a:buNone/>
              <a:defRPr/>
            </a:pPr>
            <a:r>
              <a:rPr lang="en-US" sz="2800">
                <a:effectLst>
                  <a:outerShdw blurRad="38100" dist="38100" dir="2700000" algn="tl">
                    <a:srgbClr val="FFFFFF"/>
                  </a:outerShdw>
                </a:effectLst>
              </a:rPr>
              <a:t>	spoken and written language, coordination, </a:t>
            </a:r>
          </a:p>
          <a:p>
            <a:pPr marL="342900" indent="-342900">
              <a:lnSpc>
                <a:spcPct val="90000"/>
              </a:lnSpc>
              <a:spcBef>
                <a:spcPct val="20000"/>
              </a:spcBef>
              <a:buClr>
                <a:schemeClr val="hlink"/>
              </a:buClr>
              <a:buSzPct val="65000"/>
              <a:buFont typeface="Wingdings" pitchFamily="2" charset="2"/>
              <a:buNone/>
              <a:defRPr/>
            </a:pPr>
            <a:r>
              <a:rPr lang="en-US" sz="2800">
                <a:effectLst>
                  <a:outerShdw blurRad="38100" dist="38100" dir="2700000" algn="tl">
                    <a:srgbClr val="FFFFFF"/>
                  </a:outerShdw>
                </a:effectLst>
              </a:rPr>
              <a:t>	attention, or </a:t>
            </a:r>
          </a:p>
          <a:p>
            <a:pPr marL="342900" indent="-342900">
              <a:lnSpc>
                <a:spcPct val="90000"/>
              </a:lnSpc>
              <a:spcBef>
                <a:spcPct val="20000"/>
              </a:spcBef>
              <a:buClr>
                <a:schemeClr val="hlink"/>
              </a:buClr>
              <a:buSzPct val="65000"/>
              <a:buFont typeface="Wingdings" pitchFamily="2" charset="2"/>
              <a:buNone/>
              <a:defRPr/>
            </a:pPr>
            <a:r>
              <a:rPr lang="en-US" sz="2800">
                <a:effectLst>
                  <a:outerShdw blurRad="38100" dist="38100" dir="2700000" algn="tl">
                    <a:srgbClr val="FFFFFF"/>
                  </a:outerShdw>
                </a:effectLst>
              </a:rPr>
              <a:t>	self-control.</a:t>
            </a:r>
          </a:p>
        </p:txBody>
      </p:sp>
      <p:pic>
        <p:nvPicPr>
          <p:cNvPr id="22532" name="Picture 10" descr="ld"/>
          <p:cNvPicPr>
            <a:picLocks noChangeAspect="1" noChangeArrowheads="1"/>
          </p:cNvPicPr>
          <p:nvPr/>
        </p:nvPicPr>
        <p:blipFill>
          <a:blip r:embed="rId2" cstate="print"/>
          <a:srcRect/>
          <a:stretch>
            <a:fillRect/>
          </a:stretch>
        </p:blipFill>
        <p:spPr bwMode="auto">
          <a:xfrm>
            <a:off x="6324600" y="228600"/>
            <a:ext cx="2538413" cy="168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71450"/>
            <a:ext cx="8229600" cy="1371600"/>
          </a:xfrm>
        </p:spPr>
        <p:txBody>
          <a:bodyPr/>
          <a:lstStyle/>
          <a:p>
            <a:pPr eaLnBrk="1" hangingPunct="1">
              <a:defRPr/>
            </a:pPr>
            <a:r>
              <a:rPr lang="en-US" smtClean="0"/>
              <a:t>YOUR PERCEPTION</a:t>
            </a:r>
          </a:p>
        </p:txBody>
      </p:sp>
      <p:grpSp>
        <p:nvGrpSpPr>
          <p:cNvPr id="2" name="Group 4"/>
          <p:cNvGrpSpPr>
            <a:grpSpLocks/>
          </p:cNvGrpSpPr>
          <p:nvPr/>
        </p:nvGrpSpPr>
        <p:grpSpPr bwMode="auto">
          <a:xfrm>
            <a:off x="-65088" y="2543175"/>
            <a:ext cx="3197226" cy="1670050"/>
            <a:chOff x="96" y="1635"/>
            <a:chExt cx="2014" cy="1052"/>
          </a:xfrm>
        </p:grpSpPr>
        <p:sp>
          <p:nvSpPr>
            <p:cNvPr id="6184" name="Oval 5"/>
            <p:cNvSpPr>
              <a:spLocks noChangeArrowheads="1"/>
            </p:cNvSpPr>
            <p:nvPr/>
          </p:nvSpPr>
          <p:spPr bwMode="auto">
            <a:xfrm rot="1614099">
              <a:off x="96" y="1775"/>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85" name="Group 6"/>
            <p:cNvGrpSpPr>
              <a:grpSpLocks/>
            </p:cNvGrpSpPr>
            <p:nvPr/>
          </p:nvGrpSpPr>
          <p:grpSpPr bwMode="auto">
            <a:xfrm>
              <a:off x="132" y="1635"/>
              <a:ext cx="1978" cy="912"/>
              <a:chOff x="132" y="1635"/>
              <a:chExt cx="1978" cy="912"/>
            </a:xfrm>
          </p:grpSpPr>
          <p:sp>
            <p:nvSpPr>
              <p:cNvPr id="6186" name="Oval 7" descr="Small confetti"/>
              <p:cNvSpPr>
                <a:spLocks noChangeArrowheads="1"/>
              </p:cNvSpPr>
              <p:nvPr/>
            </p:nvSpPr>
            <p:spPr bwMode="auto">
              <a:xfrm rot="1614099">
                <a:off x="132" y="1635"/>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04" name="Text Box 8" descr="Small confetti"/>
              <p:cNvSpPr txBox="1">
                <a:spLocks noChangeArrowheads="1"/>
              </p:cNvSpPr>
              <p:nvPr/>
            </p:nvSpPr>
            <p:spPr bwMode="auto">
              <a:xfrm rot="1614099">
                <a:off x="240" y="1920"/>
                <a:ext cx="1684" cy="336"/>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IRRESPONSIBLE</a:t>
                </a:r>
              </a:p>
            </p:txBody>
          </p:sp>
        </p:grpSp>
      </p:grpSp>
      <p:sp>
        <p:nvSpPr>
          <p:cNvPr id="4105" name="Rectangle 9"/>
          <p:cNvSpPr>
            <a:spLocks noChangeArrowheads="1"/>
          </p:cNvSpPr>
          <p:nvPr/>
        </p:nvSpPr>
        <p:spPr bwMode="auto">
          <a:xfrm>
            <a:off x="357188" y="3224213"/>
            <a:ext cx="8550275" cy="1295400"/>
          </a:xfrm>
          <a:prstGeom prst="rect">
            <a:avLst/>
          </a:prstGeom>
          <a:noFill/>
          <a:ln w="9525">
            <a:noFill/>
            <a:miter lim="800000"/>
            <a:headEnd/>
            <a:tailEnd/>
          </a:ln>
          <a:effectLst/>
        </p:spPr>
        <p:txBody>
          <a:bodyPr lIns="101882" tIns="50941" rIns="101882" bIns="50941" anchor="ctr"/>
          <a:lstStyle/>
          <a:p>
            <a:pPr algn="ctr" defTabSz="1019175">
              <a:defRPr/>
            </a:pPr>
            <a:r>
              <a:rPr lang="en-US" sz="3500" b="1">
                <a:solidFill>
                  <a:srgbClr val="006600"/>
                </a:solidFill>
                <a:effectLst>
                  <a:outerShdw blurRad="38100" dist="38100" dir="2700000" algn="tl">
                    <a:srgbClr val="000000"/>
                  </a:outerShdw>
                </a:effectLst>
              </a:rPr>
              <a:t>Disability </a:t>
            </a:r>
            <a:br>
              <a:rPr lang="en-US" sz="3500" b="1">
                <a:solidFill>
                  <a:srgbClr val="006600"/>
                </a:solidFill>
                <a:effectLst>
                  <a:outerShdw blurRad="38100" dist="38100" dir="2700000" algn="tl">
                    <a:srgbClr val="000000"/>
                  </a:outerShdw>
                </a:effectLst>
              </a:rPr>
            </a:br>
            <a:r>
              <a:rPr lang="en-US" sz="3500" b="1">
                <a:solidFill>
                  <a:srgbClr val="006600"/>
                </a:solidFill>
                <a:effectLst>
                  <a:outerShdw blurRad="38100" dist="38100" dir="2700000" algn="tl">
                    <a:srgbClr val="000000"/>
                  </a:outerShdw>
                </a:effectLst>
              </a:rPr>
              <a:t>Characteristics</a:t>
            </a:r>
            <a:endParaRPr lang="en-US" sz="4400">
              <a:solidFill>
                <a:schemeClr val="tx2"/>
              </a:solidFill>
              <a:effectLst>
                <a:outerShdw blurRad="38100" dist="38100" dir="2700000" algn="tl">
                  <a:srgbClr val="000000"/>
                </a:outerShdw>
              </a:effectLst>
            </a:endParaRPr>
          </a:p>
        </p:txBody>
      </p:sp>
      <p:grpSp>
        <p:nvGrpSpPr>
          <p:cNvPr id="4" name="Group 10"/>
          <p:cNvGrpSpPr>
            <a:grpSpLocks/>
          </p:cNvGrpSpPr>
          <p:nvPr/>
        </p:nvGrpSpPr>
        <p:grpSpPr bwMode="auto">
          <a:xfrm>
            <a:off x="204788" y="981075"/>
            <a:ext cx="3208337" cy="1397000"/>
            <a:chOff x="336" y="513"/>
            <a:chExt cx="2021" cy="1051"/>
          </a:xfrm>
        </p:grpSpPr>
        <p:sp>
          <p:nvSpPr>
            <p:cNvPr id="6180" name="Oval 11"/>
            <p:cNvSpPr>
              <a:spLocks noChangeArrowheads="1"/>
            </p:cNvSpPr>
            <p:nvPr/>
          </p:nvSpPr>
          <p:spPr bwMode="auto">
            <a:xfrm rot="1767095">
              <a:off x="336" y="652"/>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81" name="Group 12"/>
            <p:cNvGrpSpPr>
              <a:grpSpLocks/>
            </p:cNvGrpSpPr>
            <p:nvPr/>
          </p:nvGrpSpPr>
          <p:grpSpPr bwMode="auto">
            <a:xfrm>
              <a:off x="379" y="513"/>
              <a:ext cx="1978" cy="912"/>
              <a:chOff x="379" y="513"/>
              <a:chExt cx="1978" cy="912"/>
            </a:xfrm>
          </p:grpSpPr>
          <p:sp>
            <p:nvSpPr>
              <p:cNvPr id="6182" name="Oval 13" descr="Small confetti"/>
              <p:cNvSpPr>
                <a:spLocks noChangeArrowheads="1"/>
              </p:cNvSpPr>
              <p:nvPr/>
            </p:nvSpPr>
            <p:spPr bwMode="auto">
              <a:xfrm rot="1767095">
                <a:off x="379" y="513"/>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10" name="Text Box 14" descr="Small confetti"/>
              <p:cNvSpPr txBox="1">
                <a:spLocks noChangeArrowheads="1"/>
              </p:cNvSpPr>
              <p:nvPr/>
            </p:nvSpPr>
            <p:spPr bwMode="auto">
              <a:xfrm rot="1767095">
                <a:off x="872" y="683"/>
                <a:ext cx="1056" cy="676"/>
              </a:xfrm>
              <a:prstGeom prst="rect">
                <a:avLst/>
              </a:prstGeom>
              <a:pattFill prst="smConfetti">
                <a:fgClr>
                  <a:schemeClr val="accent1"/>
                </a:fgClr>
                <a:bgClr>
                  <a:schemeClr val="bg1"/>
                </a:bgClr>
              </a:pattFill>
              <a:ln w="101600" cmpd="tri">
                <a:noFill/>
                <a:miter lim="800000"/>
                <a:headEnd/>
                <a:tailEnd/>
              </a:ln>
              <a:effectLst/>
            </p:spPr>
            <p:txBody>
              <a:bodyPr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SLOW</a:t>
                </a:r>
              </a:p>
              <a:p>
                <a:pPr algn="ctr" eaLnBrk="0" hangingPunct="0">
                  <a:defRPr/>
                </a:pPr>
                <a:r>
                  <a:rPr lang="en-US" sz="2400" b="1">
                    <a:effectLst>
                      <a:outerShdw blurRad="38100" dist="38100" dir="2700000" algn="tl">
                        <a:srgbClr val="FFFFFF"/>
                      </a:outerShdw>
                    </a:effectLst>
                    <a:latin typeface="Arial" charset="0"/>
                  </a:rPr>
                  <a:t>LEARNER</a:t>
                </a:r>
              </a:p>
            </p:txBody>
          </p:sp>
        </p:grpSp>
      </p:grpSp>
      <p:grpSp>
        <p:nvGrpSpPr>
          <p:cNvPr id="6" name="Group 15"/>
          <p:cNvGrpSpPr>
            <a:grpSpLocks/>
          </p:cNvGrpSpPr>
          <p:nvPr/>
        </p:nvGrpSpPr>
        <p:grpSpPr bwMode="auto">
          <a:xfrm rot="-4148732">
            <a:off x="3032125" y="812801"/>
            <a:ext cx="3140075" cy="2374900"/>
            <a:chOff x="-17" y="1213"/>
            <a:chExt cx="1978" cy="1978"/>
          </a:xfrm>
        </p:grpSpPr>
        <p:sp>
          <p:nvSpPr>
            <p:cNvPr id="6176" name="Oval 16"/>
            <p:cNvSpPr>
              <a:spLocks noChangeArrowheads="1"/>
            </p:cNvSpPr>
            <p:nvPr/>
          </p:nvSpPr>
          <p:spPr bwMode="auto">
            <a:xfrm rot="1767095">
              <a:off x="-17" y="1884"/>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77" name="Group 17"/>
            <p:cNvGrpSpPr>
              <a:grpSpLocks/>
            </p:cNvGrpSpPr>
            <p:nvPr/>
          </p:nvGrpSpPr>
          <p:grpSpPr bwMode="auto">
            <a:xfrm rot="-2583621">
              <a:off x="559" y="1213"/>
              <a:ext cx="912" cy="1978"/>
              <a:chOff x="238" y="1203"/>
              <a:chExt cx="912" cy="1978"/>
            </a:xfrm>
          </p:grpSpPr>
          <p:sp>
            <p:nvSpPr>
              <p:cNvPr id="6178" name="Oval 18" descr="Small confetti"/>
              <p:cNvSpPr>
                <a:spLocks noChangeArrowheads="1"/>
              </p:cNvSpPr>
              <p:nvPr/>
            </p:nvSpPr>
            <p:spPr bwMode="auto">
              <a:xfrm rot="4350716">
                <a:off x="-295" y="1736"/>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15" name="Text Box 19" descr="Small confetti"/>
              <p:cNvSpPr txBox="1">
                <a:spLocks noChangeArrowheads="1"/>
              </p:cNvSpPr>
              <p:nvPr/>
            </p:nvSpPr>
            <p:spPr bwMode="auto">
              <a:xfrm rot="4350716">
                <a:off x="-247" y="2088"/>
                <a:ext cx="1831" cy="336"/>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AGGRESSIVE</a:t>
                </a:r>
              </a:p>
            </p:txBody>
          </p:sp>
        </p:grpSp>
      </p:grpSp>
      <p:grpSp>
        <p:nvGrpSpPr>
          <p:cNvPr id="8" name="Group 20"/>
          <p:cNvGrpSpPr>
            <a:grpSpLocks/>
          </p:cNvGrpSpPr>
          <p:nvPr/>
        </p:nvGrpSpPr>
        <p:grpSpPr bwMode="auto">
          <a:xfrm>
            <a:off x="5973763" y="1328738"/>
            <a:ext cx="3206750" cy="1163637"/>
            <a:chOff x="4080" y="515"/>
            <a:chExt cx="2020" cy="1050"/>
          </a:xfrm>
        </p:grpSpPr>
        <p:sp>
          <p:nvSpPr>
            <p:cNvPr id="6172" name="Oval 21"/>
            <p:cNvSpPr>
              <a:spLocks noChangeArrowheads="1"/>
            </p:cNvSpPr>
            <p:nvPr/>
          </p:nvSpPr>
          <p:spPr bwMode="auto">
            <a:xfrm rot="1767095">
              <a:off x="4080" y="653"/>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73" name="Group 22"/>
            <p:cNvGrpSpPr>
              <a:grpSpLocks/>
            </p:cNvGrpSpPr>
            <p:nvPr/>
          </p:nvGrpSpPr>
          <p:grpSpPr bwMode="auto">
            <a:xfrm>
              <a:off x="4122" y="515"/>
              <a:ext cx="1978" cy="912"/>
              <a:chOff x="4122" y="515"/>
              <a:chExt cx="1978" cy="912"/>
            </a:xfrm>
          </p:grpSpPr>
          <p:sp>
            <p:nvSpPr>
              <p:cNvPr id="6174" name="Oval 23" descr="Small confetti"/>
              <p:cNvSpPr>
                <a:spLocks noChangeArrowheads="1"/>
              </p:cNvSpPr>
              <p:nvPr/>
            </p:nvSpPr>
            <p:spPr bwMode="auto">
              <a:xfrm rot="1767095">
                <a:off x="4122" y="515"/>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20" name="Text Box 24" descr="Small confetti"/>
              <p:cNvSpPr txBox="1">
                <a:spLocks noChangeArrowheads="1"/>
              </p:cNvSpPr>
              <p:nvPr/>
            </p:nvSpPr>
            <p:spPr bwMode="auto">
              <a:xfrm rot="1767095">
                <a:off x="4397" y="797"/>
                <a:ext cx="1482" cy="481"/>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HYPERACTIVE</a:t>
                </a:r>
              </a:p>
            </p:txBody>
          </p:sp>
        </p:grpSp>
      </p:grpSp>
      <p:grpSp>
        <p:nvGrpSpPr>
          <p:cNvPr id="10" name="Group 25"/>
          <p:cNvGrpSpPr>
            <a:grpSpLocks/>
          </p:cNvGrpSpPr>
          <p:nvPr/>
        </p:nvGrpSpPr>
        <p:grpSpPr bwMode="auto">
          <a:xfrm>
            <a:off x="6011863" y="2843213"/>
            <a:ext cx="3209925" cy="1670050"/>
            <a:chOff x="4128" y="1904"/>
            <a:chExt cx="2022" cy="1052"/>
          </a:xfrm>
        </p:grpSpPr>
        <p:sp>
          <p:nvSpPr>
            <p:cNvPr id="6168" name="Oval 26"/>
            <p:cNvSpPr>
              <a:spLocks noChangeArrowheads="1"/>
            </p:cNvSpPr>
            <p:nvPr/>
          </p:nvSpPr>
          <p:spPr bwMode="auto">
            <a:xfrm rot="1767095">
              <a:off x="4128" y="2044"/>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69" name="Group 27"/>
            <p:cNvGrpSpPr>
              <a:grpSpLocks/>
            </p:cNvGrpSpPr>
            <p:nvPr/>
          </p:nvGrpSpPr>
          <p:grpSpPr bwMode="auto">
            <a:xfrm>
              <a:off x="4172" y="1904"/>
              <a:ext cx="1978" cy="912"/>
              <a:chOff x="4172" y="1904"/>
              <a:chExt cx="1978" cy="912"/>
            </a:xfrm>
          </p:grpSpPr>
          <p:sp>
            <p:nvSpPr>
              <p:cNvPr id="6170" name="Oval 28" descr="Small confetti"/>
              <p:cNvSpPr>
                <a:spLocks noChangeArrowheads="1"/>
              </p:cNvSpPr>
              <p:nvPr/>
            </p:nvSpPr>
            <p:spPr bwMode="auto">
              <a:xfrm rot="1767095">
                <a:off x="4172" y="1904"/>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25" name="Text Box 29" descr="Small confetti"/>
              <p:cNvSpPr txBox="1">
                <a:spLocks noChangeArrowheads="1"/>
              </p:cNvSpPr>
              <p:nvPr/>
            </p:nvSpPr>
            <p:spPr bwMode="auto">
              <a:xfrm rot="1767095">
                <a:off x="4423" y="2261"/>
                <a:ext cx="1524" cy="336"/>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UNMOTIVATED</a:t>
                </a:r>
              </a:p>
            </p:txBody>
          </p:sp>
        </p:grpSp>
      </p:grpSp>
      <p:grpSp>
        <p:nvGrpSpPr>
          <p:cNvPr id="12" name="Group 30"/>
          <p:cNvGrpSpPr>
            <a:grpSpLocks/>
          </p:cNvGrpSpPr>
          <p:nvPr/>
        </p:nvGrpSpPr>
        <p:grpSpPr bwMode="auto">
          <a:xfrm>
            <a:off x="85725" y="4492625"/>
            <a:ext cx="3144838" cy="1682750"/>
            <a:chOff x="309" y="2863"/>
            <a:chExt cx="1981" cy="1060"/>
          </a:xfrm>
        </p:grpSpPr>
        <p:sp>
          <p:nvSpPr>
            <p:cNvPr id="6164" name="Oval 31"/>
            <p:cNvSpPr>
              <a:spLocks noChangeArrowheads="1"/>
            </p:cNvSpPr>
            <p:nvPr/>
          </p:nvSpPr>
          <p:spPr bwMode="auto">
            <a:xfrm rot="1146584">
              <a:off x="312" y="3011"/>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65" name="Group 32"/>
            <p:cNvGrpSpPr>
              <a:grpSpLocks/>
            </p:cNvGrpSpPr>
            <p:nvPr/>
          </p:nvGrpSpPr>
          <p:grpSpPr bwMode="auto">
            <a:xfrm rot="-3204131">
              <a:off x="842" y="2330"/>
              <a:ext cx="912" cy="1978"/>
              <a:chOff x="213" y="1196"/>
              <a:chExt cx="912" cy="1978"/>
            </a:xfrm>
          </p:grpSpPr>
          <p:sp>
            <p:nvSpPr>
              <p:cNvPr id="6166" name="Oval 33" descr="Small confetti"/>
              <p:cNvSpPr>
                <a:spLocks noChangeArrowheads="1"/>
              </p:cNvSpPr>
              <p:nvPr/>
            </p:nvSpPr>
            <p:spPr bwMode="auto">
              <a:xfrm rot="4350716">
                <a:off x="-320" y="1729"/>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30" name="Text Box 34" descr="Small confetti"/>
              <p:cNvSpPr txBox="1">
                <a:spLocks noChangeArrowheads="1"/>
              </p:cNvSpPr>
              <p:nvPr/>
            </p:nvSpPr>
            <p:spPr bwMode="auto">
              <a:xfrm rot="4350716">
                <a:off x="80" y="2101"/>
                <a:ext cx="1150" cy="336"/>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IMPULSIVE</a:t>
                </a:r>
              </a:p>
            </p:txBody>
          </p:sp>
        </p:grpSp>
      </p:grpSp>
      <p:grpSp>
        <p:nvGrpSpPr>
          <p:cNvPr id="14" name="Group 35"/>
          <p:cNvGrpSpPr>
            <a:grpSpLocks/>
          </p:cNvGrpSpPr>
          <p:nvPr/>
        </p:nvGrpSpPr>
        <p:grpSpPr bwMode="auto">
          <a:xfrm>
            <a:off x="3276600" y="4797425"/>
            <a:ext cx="3206750" cy="1668463"/>
            <a:chOff x="2496" y="3433"/>
            <a:chExt cx="2020" cy="1051"/>
          </a:xfrm>
        </p:grpSpPr>
        <p:sp>
          <p:nvSpPr>
            <p:cNvPr id="6160" name="Oval 36"/>
            <p:cNvSpPr>
              <a:spLocks noChangeArrowheads="1"/>
            </p:cNvSpPr>
            <p:nvPr/>
          </p:nvSpPr>
          <p:spPr bwMode="auto">
            <a:xfrm rot="1767095">
              <a:off x="2496" y="3572"/>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61" name="Group 37"/>
            <p:cNvGrpSpPr>
              <a:grpSpLocks/>
            </p:cNvGrpSpPr>
            <p:nvPr/>
          </p:nvGrpSpPr>
          <p:grpSpPr bwMode="auto">
            <a:xfrm>
              <a:off x="2538" y="3433"/>
              <a:ext cx="1978" cy="912"/>
              <a:chOff x="2538" y="3433"/>
              <a:chExt cx="1978" cy="912"/>
            </a:xfrm>
          </p:grpSpPr>
          <p:sp>
            <p:nvSpPr>
              <p:cNvPr id="6162" name="Oval 38" descr="Small confetti"/>
              <p:cNvSpPr>
                <a:spLocks noChangeArrowheads="1"/>
              </p:cNvSpPr>
              <p:nvPr/>
            </p:nvSpPr>
            <p:spPr bwMode="auto">
              <a:xfrm rot="1767095">
                <a:off x="2538" y="3433"/>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35" name="Text Box 39" descr="Small confetti"/>
              <p:cNvSpPr txBox="1">
                <a:spLocks noChangeArrowheads="1"/>
              </p:cNvSpPr>
              <p:nvPr/>
            </p:nvSpPr>
            <p:spPr bwMode="auto">
              <a:xfrm rot="1767095">
                <a:off x="3084" y="3786"/>
                <a:ext cx="948" cy="336"/>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DEFIANT</a:t>
                </a:r>
              </a:p>
            </p:txBody>
          </p:sp>
        </p:grpSp>
      </p:grpSp>
      <p:grpSp>
        <p:nvGrpSpPr>
          <p:cNvPr id="16" name="Group 40"/>
          <p:cNvGrpSpPr>
            <a:grpSpLocks/>
          </p:cNvGrpSpPr>
          <p:nvPr/>
        </p:nvGrpSpPr>
        <p:grpSpPr bwMode="auto">
          <a:xfrm>
            <a:off x="5919788" y="4725988"/>
            <a:ext cx="3206750" cy="1668462"/>
            <a:chOff x="3984" y="3010"/>
            <a:chExt cx="2020" cy="1051"/>
          </a:xfrm>
        </p:grpSpPr>
        <p:sp>
          <p:nvSpPr>
            <p:cNvPr id="6156" name="Oval 41"/>
            <p:cNvSpPr>
              <a:spLocks noChangeArrowheads="1"/>
            </p:cNvSpPr>
            <p:nvPr/>
          </p:nvSpPr>
          <p:spPr bwMode="auto">
            <a:xfrm rot="1767095">
              <a:off x="3984" y="3149"/>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6157" name="Group 42"/>
            <p:cNvGrpSpPr>
              <a:grpSpLocks/>
            </p:cNvGrpSpPr>
            <p:nvPr/>
          </p:nvGrpSpPr>
          <p:grpSpPr bwMode="auto">
            <a:xfrm>
              <a:off x="4026" y="3010"/>
              <a:ext cx="1978" cy="912"/>
              <a:chOff x="4026" y="3010"/>
              <a:chExt cx="1978" cy="912"/>
            </a:xfrm>
          </p:grpSpPr>
          <p:sp>
            <p:nvSpPr>
              <p:cNvPr id="6158" name="Oval 43" descr="Small confetti"/>
              <p:cNvSpPr>
                <a:spLocks noChangeArrowheads="1"/>
              </p:cNvSpPr>
              <p:nvPr/>
            </p:nvSpPr>
            <p:spPr bwMode="auto">
              <a:xfrm rot="1767095">
                <a:off x="4026" y="3010"/>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4140" name="Text Box 44" descr="Small confetti"/>
              <p:cNvSpPr txBox="1">
                <a:spLocks noChangeArrowheads="1"/>
              </p:cNvSpPr>
              <p:nvPr/>
            </p:nvSpPr>
            <p:spPr bwMode="auto">
              <a:xfrm rot="1767095">
                <a:off x="4369" y="3365"/>
                <a:ext cx="1343" cy="336"/>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WITHDRAWN</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5">
                                            <p:txEl>
                                              <p:pRg st="0" end="0"/>
                                            </p:txEl>
                                          </p:spTgt>
                                        </p:tgtEl>
                                        <p:attrNameLst>
                                          <p:attrName>style.visibility</p:attrName>
                                        </p:attrNameLst>
                                      </p:cBhvr>
                                      <p:to>
                                        <p:strVal val="visible"/>
                                      </p:to>
                                    </p:set>
                                    <p:anim calcmode="lin" valueType="num">
                                      <p:cBhvr additive="base">
                                        <p:cTn id="7" dur="500" fill="hold"/>
                                        <p:tgtEl>
                                          <p:spTgt spid="41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292100"/>
            <a:ext cx="8229600" cy="1384300"/>
          </a:xfrm>
        </p:spPr>
        <p:txBody>
          <a:bodyPr/>
          <a:lstStyle/>
          <a:p>
            <a:pPr eaLnBrk="1" hangingPunct="1">
              <a:defRPr/>
            </a:pPr>
            <a:r>
              <a:rPr lang="en-US" smtClean="0"/>
              <a:t>LD- Symptoms</a:t>
            </a:r>
          </a:p>
        </p:txBody>
      </p:sp>
      <p:graphicFrame>
        <p:nvGraphicFramePr>
          <p:cNvPr id="13345" name="Group 33"/>
          <p:cNvGraphicFramePr>
            <a:graphicFrameLocks noGrp="1"/>
          </p:cNvGraphicFramePr>
          <p:nvPr/>
        </p:nvGraphicFramePr>
        <p:xfrm>
          <a:off x="395288" y="1550988"/>
          <a:ext cx="8229600" cy="4413568"/>
        </p:xfrm>
        <a:graphic>
          <a:graphicData uri="http://schemas.openxmlformats.org/drawingml/2006/table">
            <a:tbl>
              <a:tblPr/>
              <a:tblGrid>
                <a:gridCol w="1584325"/>
                <a:gridCol w="1957387"/>
                <a:gridCol w="4687888"/>
              </a:tblGrid>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Learning Disability</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Area of Impact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Symptoms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Reading Disorder or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Dyslexia</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Oral and written language</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Difficulty in listening, speaking, reading and writing; Reads letters or words transposed; omits letters or words while reading</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7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Mathematics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Disorder or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Dyscalculia</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Math</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Difficulty performing calculations; Difficulty with numbers; Spatial problem, Difficulty placing number into vertical columns.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Disorder of</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Written Expression or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Dysgraphia</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Writing</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Illegible handwriting; Difficulty writing within a defined space; Letter reversals; Letter transposition; Omission of letters or words; Poor spelling</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8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Motor Disorders or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Dyspraxia</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Body Coordination</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Problems with muscles control and coordination; Apparent clumsiness.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Multiple Disabilities </a:t>
            </a:r>
          </a:p>
        </p:txBody>
      </p:sp>
      <p:sp>
        <p:nvSpPr>
          <p:cNvPr id="14339" name="Rectangle 3"/>
          <p:cNvSpPr>
            <a:spLocks noGrp="1" noChangeArrowheads="1"/>
          </p:cNvSpPr>
          <p:nvPr>
            <p:ph type="body" idx="1"/>
          </p:nvPr>
        </p:nvSpPr>
        <p:spPr/>
        <p:txBody>
          <a:bodyPr/>
          <a:lstStyle/>
          <a:p>
            <a:pPr>
              <a:lnSpc>
                <a:spcPct val="90000"/>
              </a:lnSpc>
              <a:spcBef>
                <a:spcPct val="50000"/>
              </a:spcBef>
              <a:buClrTx/>
              <a:buSzTx/>
              <a:buFontTx/>
              <a:buNone/>
              <a:defRPr/>
            </a:pPr>
            <a:r>
              <a:rPr lang="en-US" sz="2800" b="1" smtClean="0">
                <a:effectLst/>
              </a:rPr>
              <a:t>Multiple disabilities</a:t>
            </a:r>
            <a:r>
              <a:rPr lang="en-US" sz="2800" smtClean="0">
                <a:effectLst/>
              </a:rPr>
              <a:t> means concomitant [</a:t>
            </a:r>
            <a:r>
              <a:rPr lang="en-US" sz="2800" b="1" smtClean="0">
                <a:effectLst/>
              </a:rPr>
              <a:t>co-existing</a:t>
            </a:r>
            <a:r>
              <a:rPr lang="en-US" sz="2800" smtClean="0">
                <a:effectLst/>
              </a:rPr>
              <a:t>] impairments (such as </a:t>
            </a:r>
          </a:p>
          <a:p>
            <a:pPr>
              <a:lnSpc>
                <a:spcPct val="90000"/>
              </a:lnSpc>
              <a:spcBef>
                <a:spcPct val="50000"/>
              </a:spcBef>
              <a:buClrTx/>
              <a:buSzTx/>
              <a:buFontTx/>
              <a:buNone/>
              <a:defRPr/>
            </a:pPr>
            <a:r>
              <a:rPr lang="en-US" sz="2800" smtClean="0">
                <a:effectLst/>
              </a:rPr>
              <a:t>mental retardation-blindness or </a:t>
            </a:r>
          </a:p>
          <a:p>
            <a:pPr>
              <a:lnSpc>
                <a:spcPct val="90000"/>
              </a:lnSpc>
              <a:spcBef>
                <a:spcPct val="50000"/>
              </a:spcBef>
              <a:buClrTx/>
              <a:buSzTx/>
              <a:buFontTx/>
              <a:buNone/>
              <a:defRPr/>
            </a:pPr>
            <a:r>
              <a:rPr lang="en-US" sz="2800" smtClean="0">
                <a:effectLst/>
              </a:rPr>
              <a:t>mental retardation-orthopedic impairment), the combination of which causes such severe educational needs that they </a:t>
            </a:r>
            <a:r>
              <a:rPr lang="en-US" sz="2800" b="1" smtClean="0">
                <a:effectLst/>
              </a:rPr>
              <a:t>cannot be</a:t>
            </a:r>
            <a:r>
              <a:rPr lang="en-US" sz="2800" smtClean="0">
                <a:effectLst/>
              </a:rPr>
              <a:t> </a:t>
            </a:r>
            <a:r>
              <a:rPr lang="en-US" sz="2800" b="1" smtClean="0">
                <a:effectLst/>
              </a:rPr>
              <a:t>accommodated</a:t>
            </a:r>
            <a:r>
              <a:rPr lang="en-US" sz="2800" smtClean="0">
                <a:effectLst/>
              </a:rPr>
              <a:t> in special education programs </a:t>
            </a:r>
            <a:r>
              <a:rPr lang="en-US" sz="2800" b="1" smtClean="0">
                <a:effectLst/>
              </a:rPr>
              <a:t>solely</a:t>
            </a:r>
            <a:r>
              <a:rPr lang="en-US" sz="2800" smtClean="0">
                <a:effectLst/>
              </a:rPr>
              <a:t> </a:t>
            </a:r>
            <a:r>
              <a:rPr lang="en-US" sz="2800" b="1" smtClean="0">
                <a:effectLst/>
              </a:rPr>
              <a:t>for one of the impairments</a:t>
            </a:r>
            <a:r>
              <a:rPr lang="en-US" sz="2800" smtClean="0">
                <a:effectLst/>
              </a:rPr>
              <a:t>. Multiple disabilities does not include deaf-blindness. </a:t>
            </a:r>
            <a:endParaRPr lang="en-US" sz="28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674813" y="661988"/>
            <a:ext cx="10917237" cy="1587"/>
          </a:xfrm>
          <a:prstGeom prst="rect">
            <a:avLst/>
          </a:prstGeom>
          <a:noFill/>
          <a:ln w="9525">
            <a:noFill/>
            <a:miter lim="800000"/>
            <a:headEnd/>
            <a:tailEnd/>
          </a:ln>
        </p:spPr>
        <p:txBody>
          <a:bodyPr>
            <a:spAutoFit/>
          </a:bodyPr>
          <a:lstStyle/>
          <a:p>
            <a:endParaRPr lang="en-US"/>
          </a:p>
        </p:txBody>
      </p:sp>
      <p:pic>
        <p:nvPicPr>
          <p:cNvPr id="39939" name="Picture 5"/>
          <p:cNvPicPr>
            <a:picLocks noChangeAspect="1" noChangeArrowheads="1"/>
          </p:cNvPicPr>
          <p:nvPr/>
        </p:nvPicPr>
        <p:blipFill>
          <a:blip r:embed="rId2" cstate="print"/>
          <a:srcRect/>
          <a:stretch>
            <a:fillRect/>
          </a:stretch>
        </p:blipFill>
        <p:spPr bwMode="auto">
          <a:xfrm>
            <a:off x="1258888" y="76200"/>
            <a:ext cx="6913562"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560513" y="723900"/>
            <a:ext cx="11290300" cy="1588"/>
          </a:xfrm>
          <a:prstGeom prst="rect">
            <a:avLst/>
          </a:prstGeom>
          <a:noFill/>
          <a:ln w="9525">
            <a:noFill/>
            <a:miter lim="800000"/>
            <a:headEnd/>
            <a:tailEnd/>
          </a:ln>
        </p:spPr>
        <p:txBody>
          <a:bodyPr>
            <a:spAutoFit/>
          </a:bodyPr>
          <a:lstStyle/>
          <a:p>
            <a:endParaRPr lang="en-US"/>
          </a:p>
        </p:txBody>
      </p:sp>
      <p:pic>
        <p:nvPicPr>
          <p:cNvPr id="40963" name="Picture 5"/>
          <p:cNvPicPr>
            <a:picLocks noChangeAspect="1" noChangeArrowheads="1"/>
          </p:cNvPicPr>
          <p:nvPr/>
        </p:nvPicPr>
        <p:blipFill>
          <a:blip r:embed="rId2" cstate="print"/>
          <a:srcRect/>
          <a:stretch>
            <a:fillRect/>
          </a:stretch>
        </p:blipFill>
        <p:spPr bwMode="auto">
          <a:xfrm>
            <a:off x="1187450" y="152400"/>
            <a:ext cx="7056438"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ph sz="half" idx="1"/>
          </p:nvPr>
        </p:nvPicPr>
        <p:blipFill>
          <a:blip r:embed="rId2" cstate="print"/>
          <a:srcRect/>
          <a:stretch>
            <a:fillRect/>
          </a:stretch>
        </p:blipFill>
        <p:spPr>
          <a:xfrm>
            <a:off x="0" y="2492375"/>
            <a:ext cx="4500563" cy="3813175"/>
          </a:xfrm>
          <a:noFill/>
        </p:spPr>
      </p:pic>
      <p:pic>
        <p:nvPicPr>
          <p:cNvPr id="41987" name="Picture 6"/>
          <p:cNvPicPr>
            <a:picLocks noChangeAspect="1" noChangeArrowheads="1"/>
          </p:cNvPicPr>
          <p:nvPr>
            <p:ph sz="half" idx="2"/>
          </p:nvPr>
        </p:nvPicPr>
        <p:blipFill>
          <a:blip r:embed="rId3" cstate="print"/>
          <a:srcRect/>
          <a:stretch>
            <a:fillRect/>
          </a:stretch>
        </p:blipFill>
        <p:spPr>
          <a:xfrm>
            <a:off x="4500563" y="1412875"/>
            <a:ext cx="4643437" cy="3867150"/>
          </a:xfrm>
          <a:noFill/>
        </p:spPr>
      </p:pic>
      <p:sp>
        <p:nvSpPr>
          <p:cNvPr id="41988" name="AutoShape 9" descr="White marble"/>
          <p:cNvSpPr>
            <a:spLocks noChangeArrowheads="1"/>
          </p:cNvSpPr>
          <p:nvPr/>
        </p:nvSpPr>
        <p:spPr bwMode="auto">
          <a:xfrm>
            <a:off x="3563938" y="333375"/>
            <a:ext cx="2808287" cy="2232025"/>
          </a:xfrm>
          <a:prstGeom prst="curvedDownArrow">
            <a:avLst>
              <a:gd name="adj1" fmla="val 25164"/>
              <a:gd name="adj2" fmla="val 50327"/>
              <a:gd name="adj3" fmla="val 35389"/>
            </a:avLst>
          </a:prstGeom>
          <a:blipFill dpi="0" rotWithShape="1">
            <a:blip r:embed="rId4" cstate="print"/>
            <a:srcRect/>
            <a:tile tx="0" ty="0" sx="100000" sy="100000" flip="none" algn="tl"/>
          </a:blipFill>
          <a:ln w="9525">
            <a:noFill/>
            <a:miter lim="800000"/>
            <a:headEnd/>
            <a:tailEnd/>
          </a:ln>
        </p:spPr>
        <p:txBody>
          <a:bodyPr wrap="none" anchor="ctr"/>
          <a:lstStyle/>
          <a:p>
            <a:endParaRPr lang="en-US"/>
          </a:p>
        </p:txBody>
      </p:sp>
      <p:sp>
        <p:nvSpPr>
          <p:cNvPr id="125959" name="Rectangle 7"/>
          <p:cNvSpPr>
            <a:spLocks noGrp="1" noChangeArrowheads="1"/>
          </p:cNvSpPr>
          <p:nvPr>
            <p:ph type="title"/>
          </p:nvPr>
        </p:nvSpPr>
        <p:spPr/>
        <p:txBody>
          <a:bodyPr/>
          <a:lstStyle/>
          <a:p>
            <a:pPr eaLnBrk="1" hangingPunct="1">
              <a:defRPr/>
            </a:pPr>
            <a:r>
              <a:rPr lang="en-US" smtClean="0"/>
              <a:t>Medical to Social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428625" y="274638"/>
            <a:ext cx="8258175" cy="225425"/>
          </a:xfrm>
          <a:prstGeom prst="rect">
            <a:avLst/>
          </a:prstGeom>
          <a:noFill/>
          <a:ln w="9525">
            <a:noFill/>
            <a:miter lim="800000"/>
            <a:headEnd/>
            <a:tailEnd/>
          </a:ln>
        </p:spPr>
        <p:txBody>
          <a:bodyPr anchor="ctr"/>
          <a:lstStyle/>
          <a:p>
            <a:pPr algn="ctr">
              <a:defRPr/>
            </a:pPr>
            <a:r>
              <a:rPr lang="en-GB" sz="4000">
                <a:solidFill>
                  <a:srgbClr val="FF0000"/>
                </a:solidFill>
                <a:effectLst>
                  <a:outerShdw blurRad="38100" dist="38100" dir="2700000" algn="tl">
                    <a:srgbClr val="000000"/>
                  </a:outerShdw>
                </a:effectLst>
              </a:rPr>
              <a:t>Barriers to Inclusion</a:t>
            </a:r>
            <a:endParaRPr lang="en-US" sz="4000">
              <a:solidFill>
                <a:srgbClr val="FF0000"/>
              </a:solidFill>
              <a:effectLst>
                <a:outerShdw blurRad="38100" dist="38100" dir="2700000" algn="tl">
                  <a:srgbClr val="000000"/>
                </a:outerShdw>
              </a:effectLst>
            </a:endParaRPr>
          </a:p>
        </p:txBody>
      </p:sp>
      <p:graphicFrame>
        <p:nvGraphicFramePr>
          <p:cNvPr id="2050" name="Object 2"/>
          <p:cNvGraphicFramePr>
            <a:graphicFrameLocks noChangeAspect="1"/>
          </p:cNvGraphicFramePr>
          <p:nvPr/>
        </p:nvGraphicFramePr>
        <p:xfrm>
          <a:off x="714375" y="860425"/>
          <a:ext cx="7786688" cy="5829300"/>
        </p:xfrm>
        <a:graphic>
          <a:graphicData uri="http://schemas.openxmlformats.org/presentationml/2006/ole">
            <p:oleObj spid="_x0000_s2050" name="Slide" r:id="rId3" imgW="3416698" imgH="2561850" progId="PowerPoint.Slide.12">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special vs. 'normal' education"/>
          <p:cNvPicPr>
            <a:picLocks noChangeAspect="1" noChangeArrowheads="1"/>
          </p:cNvPicPr>
          <p:nvPr/>
        </p:nvPicPr>
        <p:blipFill>
          <a:blip r:embed="rId2" cstate="print"/>
          <a:srcRect/>
          <a:stretch>
            <a:fillRect/>
          </a:stretch>
        </p:blipFill>
        <p:spPr bwMode="auto">
          <a:xfrm>
            <a:off x="0" y="457200"/>
            <a:ext cx="9144000" cy="5329238"/>
          </a:xfrm>
          <a:prstGeom prst="rect">
            <a:avLst/>
          </a:prstGeom>
          <a:noFill/>
          <a:ln w="9525">
            <a:noFill/>
            <a:miter lim="800000"/>
            <a:headEnd/>
            <a:tailEnd/>
          </a:ln>
        </p:spPr>
      </p:pic>
      <p:sp>
        <p:nvSpPr>
          <p:cNvPr id="43011" name="Rectangle 3"/>
          <p:cNvSpPr>
            <a:spLocks noChangeArrowheads="1"/>
          </p:cNvSpPr>
          <p:nvPr/>
        </p:nvSpPr>
        <p:spPr bwMode="auto">
          <a:xfrm>
            <a:off x="0" y="0"/>
            <a:ext cx="1846263" cy="461963"/>
          </a:xfrm>
          <a:prstGeom prst="rect">
            <a:avLst/>
          </a:prstGeom>
          <a:noFill/>
          <a:ln w="9525">
            <a:noFill/>
            <a:miter lim="800000"/>
            <a:headEnd/>
            <a:tailEnd/>
          </a:ln>
        </p:spPr>
        <p:txBody>
          <a:bodyPr wrap="none" anchor="ctr">
            <a:spAutoFit/>
          </a:bodyPr>
          <a:lstStyle/>
          <a:p>
            <a:pPr eaLnBrk="0" hangingPunct="0"/>
            <a:r>
              <a:rPr lang="en-GB" sz="2400">
                <a:solidFill>
                  <a:srgbClr val="FF0000"/>
                </a:solidFill>
                <a:latin typeface="Arial" charset="0"/>
              </a:rPr>
              <a:t>Segregation</a:t>
            </a:r>
            <a:endParaRPr lang="en-US" sz="2400">
              <a:solidFill>
                <a:srgbClr val="FF0000"/>
              </a:solidFill>
              <a:latin typeface="Arial" charset="0"/>
            </a:endParaRPr>
          </a:p>
        </p:txBody>
      </p:sp>
      <p:sp>
        <p:nvSpPr>
          <p:cNvPr id="43012"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ntegrated Education"/>
          <p:cNvPicPr>
            <a:picLocks noChangeAspect="1" noChangeArrowheads="1"/>
          </p:cNvPicPr>
          <p:nvPr/>
        </p:nvPicPr>
        <p:blipFill>
          <a:blip r:embed="rId2" cstate="print"/>
          <a:srcRect/>
          <a:stretch>
            <a:fillRect/>
          </a:stretch>
        </p:blipFill>
        <p:spPr bwMode="auto">
          <a:xfrm>
            <a:off x="0" y="0"/>
            <a:ext cx="9197975" cy="5643563"/>
          </a:xfrm>
          <a:prstGeom prst="rect">
            <a:avLst/>
          </a:prstGeom>
          <a:noFill/>
          <a:ln w="9525">
            <a:noFill/>
            <a:miter lim="800000"/>
            <a:headEnd/>
            <a:tailEnd/>
          </a:ln>
        </p:spPr>
      </p:pic>
      <p:sp>
        <p:nvSpPr>
          <p:cNvPr id="44035" name="TextBox 2"/>
          <p:cNvSpPr txBox="1">
            <a:spLocks noChangeArrowheads="1"/>
          </p:cNvSpPr>
          <p:nvPr/>
        </p:nvSpPr>
        <p:spPr bwMode="auto">
          <a:xfrm>
            <a:off x="714375" y="6286500"/>
            <a:ext cx="3857625" cy="523875"/>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Integration</a:t>
            </a:r>
            <a:endParaRPr lang="en-US" sz="2800" b="1">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Inclusive Education"/>
          <p:cNvPicPr>
            <a:picLocks noChangeAspect="1" noChangeArrowheads="1"/>
          </p:cNvPicPr>
          <p:nvPr/>
        </p:nvPicPr>
        <p:blipFill>
          <a:blip r:embed="rId2" cstate="print"/>
          <a:srcRect/>
          <a:stretch>
            <a:fillRect/>
          </a:stretch>
        </p:blipFill>
        <p:spPr bwMode="auto">
          <a:xfrm>
            <a:off x="0" y="0"/>
            <a:ext cx="8934450" cy="5929313"/>
          </a:xfrm>
          <a:prstGeom prst="rect">
            <a:avLst/>
          </a:prstGeom>
          <a:noFill/>
          <a:ln w="9525">
            <a:noFill/>
            <a:miter lim="800000"/>
            <a:headEnd/>
            <a:tailEnd/>
          </a:ln>
        </p:spPr>
      </p:pic>
      <p:sp>
        <p:nvSpPr>
          <p:cNvPr id="45059" name="TextBox 2"/>
          <p:cNvSpPr txBox="1">
            <a:spLocks noChangeArrowheads="1"/>
          </p:cNvSpPr>
          <p:nvPr/>
        </p:nvSpPr>
        <p:spPr bwMode="auto">
          <a:xfrm>
            <a:off x="642938" y="6215063"/>
            <a:ext cx="3643312" cy="523875"/>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Inclusive Education</a:t>
            </a:r>
            <a:endParaRPr lang="en-US" sz="2800" b="1">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5288" y="1282700"/>
            <a:ext cx="8077200" cy="1806575"/>
            <a:chOff x="528" y="672"/>
            <a:chExt cx="5088" cy="1138"/>
          </a:xfrm>
        </p:grpSpPr>
        <p:sp>
          <p:nvSpPr>
            <p:cNvPr id="3077" name="WordArt 3"/>
            <p:cNvSpPr>
              <a:spLocks noChangeArrowheads="1" noChangeShapeType="1" noTextEdit="1"/>
            </p:cNvSpPr>
            <p:nvPr/>
          </p:nvSpPr>
          <p:spPr bwMode="auto">
            <a:xfrm>
              <a:off x="2958" y="720"/>
              <a:ext cx="402" cy="936"/>
            </a:xfrm>
            <a:prstGeom prst="rect">
              <a:avLst/>
            </a:prstGeom>
          </p:spPr>
          <p:txBody>
            <a:bodyPr wrap="none" fromWordArt="1">
              <a:prstTxWarp prst="textPlain">
                <a:avLst>
                  <a:gd name="adj" fmla="val 50000"/>
                </a:avLst>
              </a:prstTxWarp>
            </a:bodyPr>
            <a:lstStyle/>
            <a:p>
              <a:pPr algn="ctr"/>
              <a:r>
                <a:rPr lang="en-IN" sz="9600" b="1"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graphicFrame>
          <p:nvGraphicFramePr>
            <p:cNvPr id="3074" name="Object 4"/>
            <p:cNvGraphicFramePr>
              <a:graphicFrameLocks noChangeAspect="1"/>
            </p:cNvGraphicFramePr>
            <p:nvPr/>
          </p:nvGraphicFramePr>
          <p:xfrm>
            <a:off x="528" y="1056"/>
            <a:ext cx="2016" cy="576"/>
          </p:xfrm>
          <a:graphic>
            <a:graphicData uri="http://schemas.openxmlformats.org/presentationml/2006/ole">
              <p:oleObj spid="_x0000_s3074" name="Clip" r:id="rId3" imgW="7253280" imgH="2071800" progId="MS_ClipArt_Gallery.2">
                <p:embed/>
              </p:oleObj>
            </a:graphicData>
          </a:graphic>
        </p:graphicFrame>
        <p:grpSp>
          <p:nvGrpSpPr>
            <p:cNvPr id="3078" name="Group 5"/>
            <p:cNvGrpSpPr>
              <a:grpSpLocks/>
            </p:cNvGrpSpPr>
            <p:nvPr/>
          </p:nvGrpSpPr>
          <p:grpSpPr bwMode="auto">
            <a:xfrm>
              <a:off x="3840" y="672"/>
              <a:ext cx="1776" cy="1138"/>
              <a:chOff x="1561" y="1833"/>
              <a:chExt cx="2112" cy="1570"/>
            </a:xfrm>
          </p:grpSpPr>
          <p:grpSp>
            <p:nvGrpSpPr>
              <p:cNvPr id="3079" name="Group 6"/>
              <p:cNvGrpSpPr>
                <a:grpSpLocks/>
              </p:cNvGrpSpPr>
              <p:nvPr/>
            </p:nvGrpSpPr>
            <p:grpSpPr bwMode="auto">
              <a:xfrm>
                <a:off x="1561" y="2282"/>
                <a:ext cx="2112" cy="624"/>
                <a:chOff x="1561" y="2282"/>
                <a:chExt cx="2112" cy="624"/>
              </a:xfrm>
            </p:grpSpPr>
            <p:sp>
              <p:nvSpPr>
                <p:cNvPr id="3147" name="Freeform 7"/>
                <p:cNvSpPr>
                  <a:spLocks/>
                </p:cNvSpPr>
                <p:nvPr/>
              </p:nvSpPr>
              <p:spPr bwMode="auto">
                <a:xfrm>
                  <a:off x="1561" y="2282"/>
                  <a:ext cx="528" cy="624"/>
                </a:xfrm>
                <a:custGeom>
                  <a:avLst/>
                  <a:gdLst>
                    <a:gd name="T0" fmla="*/ 100 w 528"/>
                    <a:gd name="T1" fmla="*/ 456 h 624"/>
                    <a:gd name="T2" fmla="*/ 326 w 528"/>
                    <a:gd name="T3" fmla="*/ 168 h 624"/>
                    <a:gd name="T4" fmla="*/ 276 w 528"/>
                    <a:gd name="T5" fmla="*/ 312 h 624"/>
                    <a:gd name="T6" fmla="*/ 528 w 528"/>
                    <a:gd name="T7" fmla="*/ 0 h 624"/>
                    <a:gd name="T8" fmla="*/ 175 w 528"/>
                    <a:gd name="T9" fmla="*/ 552 h 624"/>
                    <a:gd name="T10" fmla="*/ 251 w 528"/>
                    <a:gd name="T11" fmla="*/ 312 h 624"/>
                    <a:gd name="T12" fmla="*/ 0 w 528"/>
                    <a:gd name="T13" fmla="*/ 624 h 624"/>
                    <a:gd name="T14" fmla="*/ 100 w 528"/>
                    <a:gd name="T15" fmla="*/ 456 h 62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624"/>
                    <a:gd name="T26" fmla="*/ 528 w 528"/>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624">
                      <a:moveTo>
                        <a:pt x="100" y="456"/>
                      </a:moveTo>
                      <a:lnTo>
                        <a:pt x="326" y="168"/>
                      </a:lnTo>
                      <a:lnTo>
                        <a:pt x="276" y="312"/>
                      </a:lnTo>
                      <a:lnTo>
                        <a:pt x="528" y="0"/>
                      </a:lnTo>
                      <a:lnTo>
                        <a:pt x="175" y="552"/>
                      </a:lnTo>
                      <a:lnTo>
                        <a:pt x="251" y="312"/>
                      </a:lnTo>
                      <a:lnTo>
                        <a:pt x="0" y="624"/>
                      </a:lnTo>
                      <a:lnTo>
                        <a:pt x="100" y="456"/>
                      </a:lnTo>
                      <a:close/>
                    </a:path>
                  </a:pathLst>
                </a:custGeom>
                <a:solidFill>
                  <a:srgbClr val="000000"/>
                </a:solidFill>
                <a:ln w="9525">
                  <a:noFill/>
                  <a:round/>
                  <a:headEnd/>
                  <a:tailEnd/>
                </a:ln>
              </p:spPr>
              <p:txBody>
                <a:bodyPr/>
                <a:lstStyle/>
                <a:p>
                  <a:endParaRPr lang="en-US"/>
                </a:p>
              </p:txBody>
            </p:sp>
            <p:sp>
              <p:nvSpPr>
                <p:cNvPr id="3148" name="Freeform 8"/>
                <p:cNvSpPr>
                  <a:spLocks/>
                </p:cNvSpPr>
                <p:nvPr/>
              </p:nvSpPr>
              <p:spPr bwMode="auto">
                <a:xfrm>
                  <a:off x="3145" y="2282"/>
                  <a:ext cx="528" cy="624"/>
                </a:xfrm>
                <a:custGeom>
                  <a:avLst/>
                  <a:gdLst>
                    <a:gd name="T0" fmla="*/ 428 w 528"/>
                    <a:gd name="T1" fmla="*/ 456 h 624"/>
                    <a:gd name="T2" fmla="*/ 202 w 528"/>
                    <a:gd name="T3" fmla="*/ 168 h 624"/>
                    <a:gd name="T4" fmla="*/ 252 w 528"/>
                    <a:gd name="T5" fmla="*/ 312 h 624"/>
                    <a:gd name="T6" fmla="*/ 0 w 528"/>
                    <a:gd name="T7" fmla="*/ 0 h 624"/>
                    <a:gd name="T8" fmla="*/ 353 w 528"/>
                    <a:gd name="T9" fmla="*/ 552 h 624"/>
                    <a:gd name="T10" fmla="*/ 277 w 528"/>
                    <a:gd name="T11" fmla="*/ 312 h 624"/>
                    <a:gd name="T12" fmla="*/ 528 w 528"/>
                    <a:gd name="T13" fmla="*/ 624 h 624"/>
                    <a:gd name="T14" fmla="*/ 428 w 528"/>
                    <a:gd name="T15" fmla="*/ 456 h 62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624"/>
                    <a:gd name="T26" fmla="*/ 528 w 528"/>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624">
                      <a:moveTo>
                        <a:pt x="428" y="456"/>
                      </a:moveTo>
                      <a:lnTo>
                        <a:pt x="202" y="168"/>
                      </a:lnTo>
                      <a:lnTo>
                        <a:pt x="252" y="312"/>
                      </a:lnTo>
                      <a:lnTo>
                        <a:pt x="0" y="0"/>
                      </a:lnTo>
                      <a:lnTo>
                        <a:pt x="353" y="552"/>
                      </a:lnTo>
                      <a:lnTo>
                        <a:pt x="277" y="312"/>
                      </a:lnTo>
                      <a:lnTo>
                        <a:pt x="528" y="624"/>
                      </a:lnTo>
                      <a:lnTo>
                        <a:pt x="428" y="456"/>
                      </a:lnTo>
                      <a:close/>
                    </a:path>
                  </a:pathLst>
                </a:custGeom>
                <a:solidFill>
                  <a:srgbClr val="000000"/>
                </a:solidFill>
                <a:ln w="9525">
                  <a:noFill/>
                  <a:round/>
                  <a:headEnd/>
                  <a:tailEnd/>
                </a:ln>
              </p:spPr>
              <p:txBody>
                <a:bodyPr/>
                <a:lstStyle/>
                <a:p>
                  <a:endParaRPr lang="en-US"/>
                </a:p>
              </p:txBody>
            </p:sp>
          </p:grpSp>
          <p:grpSp>
            <p:nvGrpSpPr>
              <p:cNvPr id="3080" name="Group 9"/>
              <p:cNvGrpSpPr>
                <a:grpSpLocks/>
              </p:cNvGrpSpPr>
              <p:nvPr/>
            </p:nvGrpSpPr>
            <p:grpSpPr bwMode="auto">
              <a:xfrm>
                <a:off x="2067" y="1833"/>
                <a:ext cx="1079" cy="1570"/>
                <a:chOff x="2067" y="1833"/>
                <a:chExt cx="1079" cy="1570"/>
              </a:xfrm>
            </p:grpSpPr>
            <p:grpSp>
              <p:nvGrpSpPr>
                <p:cNvPr id="3081" name="Group 10"/>
                <p:cNvGrpSpPr>
                  <a:grpSpLocks/>
                </p:cNvGrpSpPr>
                <p:nvPr/>
              </p:nvGrpSpPr>
              <p:grpSpPr bwMode="auto">
                <a:xfrm>
                  <a:off x="2067" y="1833"/>
                  <a:ext cx="1079" cy="1570"/>
                  <a:chOff x="2067" y="1833"/>
                  <a:chExt cx="1079" cy="1570"/>
                </a:xfrm>
              </p:grpSpPr>
              <p:sp>
                <p:nvSpPr>
                  <p:cNvPr id="3145" name="Rectangle 11"/>
                  <p:cNvSpPr>
                    <a:spLocks noChangeArrowheads="1"/>
                  </p:cNvSpPr>
                  <p:nvPr/>
                </p:nvSpPr>
                <p:spPr bwMode="auto">
                  <a:xfrm>
                    <a:off x="2067" y="1833"/>
                    <a:ext cx="1079" cy="1570"/>
                  </a:xfrm>
                  <a:prstGeom prst="rect">
                    <a:avLst/>
                  </a:prstGeom>
                  <a:solidFill>
                    <a:srgbClr val="FFFFFF"/>
                  </a:solidFill>
                  <a:ln w="12700">
                    <a:solidFill>
                      <a:srgbClr val="000000"/>
                    </a:solidFill>
                    <a:miter lim="800000"/>
                    <a:headEnd/>
                    <a:tailEnd/>
                  </a:ln>
                </p:spPr>
                <p:txBody>
                  <a:bodyPr/>
                  <a:lstStyle/>
                  <a:p>
                    <a:endParaRPr lang="en-US"/>
                  </a:p>
                </p:txBody>
              </p:sp>
              <p:sp>
                <p:nvSpPr>
                  <p:cNvPr id="3146" name="Rectangle 12"/>
                  <p:cNvSpPr>
                    <a:spLocks noChangeArrowheads="1"/>
                  </p:cNvSpPr>
                  <p:nvPr/>
                </p:nvSpPr>
                <p:spPr bwMode="auto">
                  <a:xfrm>
                    <a:off x="2107" y="1871"/>
                    <a:ext cx="996" cy="1490"/>
                  </a:xfrm>
                  <a:prstGeom prst="rect">
                    <a:avLst/>
                  </a:prstGeom>
                  <a:solidFill>
                    <a:srgbClr val="C0C0C0"/>
                  </a:solidFill>
                  <a:ln w="12700">
                    <a:solidFill>
                      <a:srgbClr val="000000"/>
                    </a:solidFill>
                    <a:miter lim="800000"/>
                    <a:headEnd/>
                    <a:tailEnd/>
                  </a:ln>
                </p:spPr>
                <p:txBody>
                  <a:bodyPr/>
                  <a:lstStyle/>
                  <a:p>
                    <a:endParaRPr lang="en-US"/>
                  </a:p>
                </p:txBody>
              </p:sp>
            </p:grpSp>
            <p:grpSp>
              <p:nvGrpSpPr>
                <p:cNvPr id="3082" name="Group 13"/>
                <p:cNvGrpSpPr>
                  <a:grpSpLocks/>
                </p:cNvGrpSpPr>
                <p:nvPr/>
              </p:nvGrpSpPr>
              <p:grpSpPr bwMode="auto">
                <a:xfrm>
                  <a:off x="2330" y="2016"/>
                  <a:ext cx="551" cy="1182"/>
                  <a:chOff x="2330" y="2016"/>
                  <a:chExt cx="551" cy="1182"/>
                </a:xfrm>
              </p:grpSpPr>
              <p:grpSp>
                <p:nvGrpSpPr>
                  <p:cNvPr id="3083" name="Group 14"/>
                  <p:cNvGrpSpPr>
                    <a:grpSpLocks/>
                  </p:cNvGrpSpPr>
                  <p:nvPr/>
                </p:nvGrpSpPr>
                <p:grpSpPr bwMode="auto">
                  <a:xfrm>
                    <a:off x="2554" y="2572"/>
                    <a:ext cx="104" cy="89"/>
                    <a:chOff x="2554" y="2572"/>
                    <a:chExt cx="104" cy="89"/>
                  </a:xfrm>
                </p:grpSpPr>
                <p:sp>
                  <p:nvSpPr>
                    <p:cNvPr id="3143" name="Oval 15"/>
                    <p:cNvSpPr>
                      <a:spLocks noChangeArrowheads="1"/>
                    </p:cNvSpPr>
                    <p:nvPr/>
                  </p:nvSpPr>
                  <p:spPr bwMode="auto">
                    <a:xfrm>
                      <a:off x="2554" y="2572"/>
                      <a:ext cx="104" cy="89"/>
                    </a:xfrm>
                    <a:prstGeom prst="ellipse">
                      <a:avLst/>
                    </a:prstGeom>
                    <a:solidFill>
                      <a:srgbClr val="FFFFFF"/>
                    </a:solidFill>
                    <a:ln w="12700">
                      <a:solidFill>
                        <a:srgbClr val="000000"/>
                      </a:solidFill>
                      <a:round/>
                      <a:headEnd/>
                      <a:tailEnd/>
                    </a:ln>
                  </p:spPr>
                  <p:txBody>
                    <a:bodyPr/>
                    <a:lstStyle/>
                    <a:p>
                      <a:endParaRPr lang="en-US"/>
                    </a:p>
                  </p:txBody>
                </p:sp>
                <p:sp>
                  <p:nvSpPr>
                    <p:cNvPr id="3144" name="Line 16"/>
                    <p:cNvSpPr>
                      <a:spLocks noChangeShapeType="1"/>
                    </p:cNvSpPr>
                    <p:nvPr/>
                  </p:nvSpPr>
                  <p:spPr bwMode="auto">
                    <a:xfrm flipV="1">
                      <a:off x="2563" y="2589"/>
                      <a:ext cx="83" cy="51"/>
                    </a:xfrm>
                    <a:prstGeom prst="line">
                      <a:avLst/>
                    </a:prstGeom>
                    <a:noFill/>
                    <a:ln w="12700">
                      <a:solidFill>
                        <a:srgbClr val="000000"/>
                      </a:solidFill>
                      <a:round/>
                      <a:headEnd/>
                      <a:tailEnd/>
                    </a:ln>
                  </p:spPr>
                  <p:txBody>
                    <a:bodyPr/>
                    <a:lstStyle/>
                    <a:p>
                      <a:endParaRPr lang="en-IN"/>
                    </a:p>
                  </p:txBody>
                </p:sp>
              </p:grpSp>
              <p:grpSp>
                <p:nvGrpSpPr>
                  <p:cNvPr id="3084" name="Group 17"/>
                  <p:cNvGrpSpPr>
                    <a:grpSpLocks/>
                  </p:cNvGrpSpPr>
                  <p:nvPr/>
                </p:nvGrpSpPr>
                <p:grpSpPr bwMode="auto">
                  <a:xfrm>
                    <a:off x="2330" y="2016"/>
                    <a:ext cx="551" cy="1182"/>
                    <a:chOff x="2330" y="2016"/>
                    <a:chExt cx="551" cy="1182"/>
                  </a:xfrm>
                </p:grpSpPr>
                <p:grpSp>
                  <p:nvGrpSpPr>
                    <p:cNvPr id="3085" name="Group 18"/>
                    <p:cNvGrpSpPr>
                      <a:grpSpLocks/>
                    </p:cNvGrpSpPr>
                    <p:nvPr/>
                  </p:nvGrpSpPr>
                  <p:grpSpPr bwMode="auto">
                    <a:xfrm>
                      <a:off x="2330" y="2016"/>
                      <a:ext cx="551" cy="470"/>
                      <a:chOff x="2330" y="2016"/>
                      <a:chExt cx="551" cy="470"/>
                    </a:xfrm>
                  </p:grpSpPr>
                  <p:grpSp>
                    <p:nvGrpSpPr>
                      <p:cNvPr id="3115" name="Group 19"/>
                      <p:cNvGrpSpPr>
                        <a:grpSpLocks/>
                      </p:cNvGrpSpPr>
                      <p:nvPr/>
                    </p:nvGrpSpPr>
                    <p:grpSpPr bwMode="auto">
                      <a:xfrm>
                        <a:off x="2330" y="2016"/>
                        <a:ext cx="551" cy="470"/>
                        <a:chOff x="2330" y="2016"/>
                        <a:chExt cx="551" cy="470"/>
                      </a:xfrm>
                    </p:grpSpPr>
                    <p:grpSp>
                      <p:nvGrpSpPr>
                        <p:cNvPr id="3129" name="Group 20"/>
                        <p:cNvGrpSpPr>
                          <a:grpSpLocks/>
                        </p:cNvGrpSpPr>
                        <p:nvPr/>
                      </p:nvGrpSpPr>
                      <p:grpSpPr bwMode="auto">
                        <a:xfrm>
                          <a:off x="2330" y="2016"/>
                          <a:ext cx="551" cy="470"/>
                          <a:chOff x="2330" y="2016"/>
                          <a:chExt cx="551" cy="470"/>
                        </a:xfrm>
                      </p:grpSpPr>
                      <p:grpSp>
                        <p:nvGrpSpPr>
                          <p:cNvPr id="3137" name="Group 21"/>
                          <p:cNvGrpSpPr>
                            <a:grpSpLocks/>
                          </p:cNvGrpSpPr>
                          <p:nvPr/>
                        </p:nvGrpSpPr>
                        <p:grpSpPr bwMode="auto">
                          <a:xfrm>
                            <a:off x="2330" y="2016"/>
                            <a:ext cx="551" cy="470"/>
                            <a:chOff x="2330" y="2016"/>
                            <a:chExt cx="551" cy="470"/>
                          </a:xfrm>
                        </p:grpSpPr>
                        <p:sp>
                          <p:nvSpPr>
                            <p:cNvPr id="3140" name="Rectangle 22"/>
                            <p:cNvSpPr>
                              <a:spLocks noChangeArrowheads="1"/>
                            </p:cNvSpPr>
                            <p:nvPr/>
                          </p:nvSpPr>
                          <p:spPr bwMode="auto">
                            <a:xfrm>
                              <a:off x="2368" y="2016"/>
                              <a:ext cx="473" cy="470"/>
                            </a:xfrm>
                            <a:prstGeom prst="rect">
                              <a:avLst/>
                            </a:prstGeom>
                            <a:solidFill>
                              <a:srgbClr val="FFFFFF"/>
                            </a:solidFill>
                            <a:ln w="12700">
                              <a:solidFill>
                                <a:srgbClr val="000000"/>
                              </a:solidFill>
                              <a:miter lim="800000"/>
                              <a:headEnd/>
                              <a:tailEnd/>
                            </a:ln>
                          </p:spPr>
                          <p:txBody>
                            <a:bodyPr/>
                            <a:lstStyle/>
                            <a:p>
                              <a:endParaRPr lang="en-US"/>
                            </a:p>
                          </p:txBody>
                        </p:sp>
                        <p:sp>
                          <p:nvSpPr>
                            <p:cNvPr id="3141" name="Oval 23"/>
                            <p:cNvSpPr>
                              <a:spLocks noChangeArrowheads="1"/>
                            </p:cNvSpPr>
                            <p:nvPr/>
                          </p:nvSpPr>
                          <p:spPr bwMode="auto">
                            <a:xfrm>
                              <a:off x="2330" y="2016"/>
                              <a:ext cx="78" cy="470"/>
                            </a:xfrm>
                            <a:prstGeom prst="ellipse">
                              <a:avLst/>
                            </a:prstGeom>
                            <a:solidFill>
                              <a:srgbClr val="FFFFFF"/>
                            </a:solidFill>
                            <a:ln w="12700">
                              <a:solidFill>
                                <a:srgbClr val="000000"/>
                              </a:solidFill>
                              <a:round/>
                              <a:headEnd/>
                              <a:tailEnd/>
                            </a:ln>
                          </p:spPr>
                          <p:txBody>
                            <a:bodyPr/>
                            <a:lstStyle/>
                            <a:p>
                              <a:endParaRPr lang="en-US"/>
                            </a:p>
                          </p:txBody>
                        </p:sp>
                        <p:sp>
                          <p:nvSpPr>
                            <p:cNvPr id="3142" name="Oval 24"/>
                            <p:cNvSpPr>
                              <a:spLocks noChangeArrowheads="1"/>
                            </p:cNvSpPr>
                            <p:nvPr/>
                          </p:nvSpPr>
                          <p:spPr bwMode="auto">
                            <a:xfrm>
                              <a:off x="2801" y="2016"/>
                              <a:ext cx="80" cy="470"/>
                            </a:xfrm>
                            <a:prstGeom prst="ellipse">
                              <a:avLst/>
                            </a:prstGeom>
                            <a:solidFill>
                              <a:srgbClr val="FFFFFF"/>
                            </a:solidFill>
                            <a:ln w="12700">
                              <a:solidFill>
                                <a:srgbClr val="000000"/>
                              </a:solidFill>
                              <a:round/>
                              <a:headEnd/>
                              <a:tailEnd/>
                            </a:ln>
                          </p:spPr>
                          <p:txBody>
                            <a:bodyPr/>
                            <a:lstStyle/>
                            <a:p>
                              <a:endParaRPr lang="en-US"/>
                            </a:p>
                          </p:txBody>
                        </p:sp>
                      </p:grpSp>
                      <p:sp>
                        <p:nvSpPr>
                          <p:cNvPr id="3138" name="Rectangle 25"/>
                          <p:cNvSpPr>
                            <a:spLocks noChangeArrowheads="1"/>
                          </p:cNvSpPr>
                          <p:nvPr/>
                        </p:nvSpPr>
                        <p:spPr bwMode="auto">
                          <a:xfrm>
                            <a:off x="2368" y="2018"/>
                            <a:ext cx="60" cy="466"/>
                          </a:xfrm>
                          <a:prstGeom prst="rect">
                            <a:avLst/>
                          </a:prstGeom>
                          <a:solidFill>
                            <a:srgbClr val="FFFFFF"/>
                          </a:solidFill>
                          <a:ln w="9525">
                            <a:noFill/>
                            <a:miter lim="800000"/>
                            <a:headEnd/>
                            <a:tailEnd/>
                          </a:ln>
                        </p:spPr>
                        <p:txBody>
                          <a:bodyPr/>
                          <a:lstStyle/>
                          <a:p>
                            <a:endParaRPr lang="en-US"/>
                          </a:p>
                        </p:txBody>
                      </p:sp>
                      <p:sp>
                        <p:nvSpPr>
                          <p:cNvPr id="3139" name="Rectangle 26"/>
                          <p:cNvSpPr>
                            <a:spLocks noChangeArrowheads="1"/>
                          </p:cNvSpPr>
                          <p:nvPr/>
                        </p:nvSpPr>
                        <p:spPr bwMode="auto">
                          <a:xfrm>
                            <a:off x="2780" y="2018"/>
                            <a:ext cx="61" cy="466"/>
                          </a:xfrm>
                          <a:prstGeom prst="rect">
                            <a:avLst/>
                          </a:prstGeom>
                          <a:solidFill>
                            <a:srgbClr val="FFFFFF"/>
                          </a:solidFill>
                          <a:ln w="9525">
                            <a:noFill/>
                            <a:miter lim="800000"/>
                            <a:headEnd/>
                            <a:tailEnd/>
                          </a:ln>
                        </p:spPr>
                        <p:txBody>
                          <a:bodyPr/>
                          <a:lstStyle/>
                          <a:p>
                            <a:endParaRPr lang="en-US"/>
                          </a:p>
                        </p:txBody>
                      </p:sp>
                    </p:grpSp>
                    <p:grpSp>
                      <p:nvGrpSpPr>
                        <p:cNvPr id="3130" name="Group 27"/>
                        <p:cNvGrpSpPr>
                          <a:grpSpLocks/>
                        </p:cNvGrpSpPr>
                        <p:nvPr/>
                      </p:nvGrpSpPr>
                      <p:grpSpPr bwMode="auto">
                        <a:xfrm>
                          <a:off x="2405" y="2069"/>
                          <a:ext cx="400" cy="262"/>
                          <a:chOff x="2405" y="2069"/>
                          <a:chExt cx="400" cy="262"/>
                        </a:xfrm>
                      </p:grpSpPr>
                      <p:grpSp>
                        <p:nvGrpSpPr>
                          <p:cNvPr id="3131" name="Group 28"/>
                          <p:cNvGrpSpPr>
                            <a:grpSpLocks/>
                          </p:cNvGrpSpPr>
                          <p:nvPr/>
                        </p:nvGrpSpPr>
                        <p:grpSpPr bwMode="auto">
                          <a:xfrm>
                            <a:off x="2405" y="2069"/>
                            <a:ext cx="400" cy="262"/>
                            <a:chOff x="2405" y="2069"/>
                            <a:chExt cx="400" cy="262"/>
                          </a:xfrm>
                        </p:grpSpPr>
                        <p:sp>
                          <p:nvSpPr>
                            <p:cNvPr id="3134" name="Rectangle 29"/>
                            <p:cNvSpPr>
                              <a:spLocks noChangeArrowheads="1"/>
                            </p:cNvSpPr>
                            <p:nvPr/>
                          </p:nvSpPr>
                          <p:spPr bwMode="auto">
                            <a:xfrm>
                              <a:off x="2433" y="2069"/>
                              <a:ext cx="344" cy="262"/>
                            </a:xfrm>
                            <a:prstGeom prst="rect">
                              <a:avLst/>
                            </a:prstGeom>
                            <a:solidFill>
                              <a:srgbClr val="C0C0C0"/>
                            </a:solidFill>
                            <a:ln w="12700">
                              <a:solidFill>
                                <a:srgbClr val="000000"/>
                              </a:solidFill>
                              <a:miter lim="800000"/>
                              <a:headEnd/>
                              <a:tailEnd/>
                            </a:ln>
                          </p:spPr>
                          <p:txBody>
                            <a:bodyPr/>
                            <a:lstStyle/>
                            <a:p>
                              <a:endParaRPr lang="en-US"/>
                            </a:p>
                          </p:txBody>
                        </p:sp>
                        <p:sp>
                          <p:nvSpPr>
                            <p:cNvPr id="3135" name="Oval 30"/>
                            <p:cNvSpPr>
                              <a:spLocks noChangeArrowheads="1"/>
                            </p:cNvSpPr>
                            <p:nvPr/>
                          </p:nvSpPr>
                          <p:spPr bwMode="auto">
                            <a:xfrm>
                              <a:off x="2405" y="2069"/>
                              <a:ext cx="57" cy="262"/>
                            </a:xfrm>
                            <a:prstGeom prst="ellipse">
                              <a:avLst/>
                            </a:prstGeom>
                            <a:solidFill>
                              <a:srgbClr val="C0C0C0"/>
                            </a:solidFill>
                            <a:ln w="12700">
                              <a:solidFill>
                                <a:srgbClr val="000000"/>
                              </a:solidFill>
                              <a:round/>
                              <a:headEnd/>
                              <a:tailEnd/>
                            </a:ln>
                          </p:spPr>
                          <p:txBody>
                            <a:bodyPr/>
                            <a:lstStyle/>
                            <a:p>
                              <a:endParaRPr lang="en-US"/>
                            </a:p>
                          </p:txBody>
                        </p:sp>
                        <p:sp>
                          <p:nvSpPr>
                            <p:cNvPr id="3136" name="Oval 31"/>
                            <p:cNvSpPr>
                              <a:spLocks noChangeArrowheads="1"/>
                            </p:cNvSpPr>
                            <p:nvPr/>
                          </p:nvSpPr>
                          <p:spPr bwMode="auto">
                            <a:xfrm>
                              <a:off x="2747" y="2069"/>
                              <a:ext cx="58" cy="262"/>
                            </a:xfrm>
                            <a:prstGeom prst="ellipse">
                              <a:avLst/>
                            </a:prstGeom>
                            <a:solidFill>
                              <a:srgbClr val="C0C0C0"/>
                            </a:solidFill>
                            <a:ln w="12700">
                              <a:solidFill>
                                <a:srgbClr val="000000"/>
                              </a:solidFill>
                              <a:round/>
                              <a:headEnd/>
                              <a:tailEnd/>
                            </a:ln>
                          </p:spPr>
                          <p:txBody>
                            <a:bodyPr/>
                            <a:lstStyle/>
                            <a:p>
                              <a:endParaRPr lang="en-US"/>
                            </a:p>
                          </p:txBody>
                        </p:sp>
                      </p:grpSp>
                      <p:sp>
                        <p:nvSpPr>
                          <p:cNvPr id="3132" name="Rectangle 32"/>
                          <p:cNvSpPr>
                            <a:spLocks noChangeArrowheads="1"/>
                          </p:cNvSpPr>
                          <p:nvPr/>
                        </p:nvSpPr>
                        <p:spPr bwMode="auto">
                          <a:xfrm>
                            <a:off x="2433" y="2069"/>
                            <a:ext cx="42" cy="260"/>
                          </a:xfrm>
                          <a:prstGeom prst="rect">
                            <a:avLst/>
                          </a:prstGeom>
                          <a:solidFill>
                            <a:srgbClr val="C0C0C0"/>
                          </a:solidFill>
                          <a:ln w="9525">
                            <a:noFill/>
                            <a:miter lim="800000"/>
                            <a:headEnd/>
                            <a:tailEnd/>
                          </a:ln>
                        </p:spPr>
                        <p:txBody>
                          <a:bodyPr/>
                          <a:lstStyle/>
                          <a:p>
                            <a:endParaRPr lang="en-US"/>
                          </a:p>
                        </p:txBody>
                      </p:sp>
                      <p:sp>
                        <p:nvSpPr>
                          <p:cNvPr id="3133" name="Rectangle 33"/>
                          <p:cNvSpPr>
                            <a:spLocks noChangeArrowheads="1"/>
                          </p:cNvSpPr>
                          <p:nvPr/>
                        </p:nvSpPr>
                        <p:spPr bwMode="auto">
                          <a:xfrm>
                            <a:off x="2733" y="2069"/>
                            <a:ext cx="44" cy="260"/>
                          </a:xfrm>
                          <a:prstGeom prst="rect">
                            <a:avLst/>
                          </a:prstGeom>
                          <a:solidFill>
                            <a:srgbClr val="C0C0C0"/>
                          </a:solidFill>
                          <a:ln w="9525">
                            <a:noFill/>
                            <a:miter lim="800000"/>
                            <a:headEnd/>
                            <a:tailEnd/>
                          </a:ln>
                        </p:spPr>
                        <p:txBody>
                          <a:bodyPr/>
                          <a:lstStyle/>
                          <a:p>
                            <a:endParaRPr lang="en-US"/>
                          </a:p>
                        </p:txBody>
                      </p:sp>
                    </p:grpSp>
                  </p:grpSp>
                  <p:grpSp>
                    <p:nvGrpSpPr>
                      <p:cNvPr id="3116" name="Group 34"/>
                      <p:cNvGrpSpPr>
                        <a:grpSpLocks/>
                      </p:cNvGrpSpPr>
                      <p:nvPr/>
                    </p:nvGrpSpPr>
                    <p:grpSpPr bwMode="auto">
                      <a:xfrm>
                        <a:off x="2449" y="2098"/>
                        <a:ext cx="312" cy="341"/>
                        <a:chOff x="2449" y="2098"/>
                        <a:chExt cx="312" cy="341"/>
                      </a:xfrm>
                    </p:grpSpPr>
                    <p:grpSp>
                      <p:nvGrpSpPr>
                        <p:cNvPr id="3117" name="Group 35"/>
                        <p:cNvGrpSpPr>
                          <a:grpSpLocks/>
                        </p:cNvGrpSpPr>
                        <p:nvPr/>
                      </p:nvGrpSpPr>
                      <p:grpSpPr bwMode="auto">
                        <a:xfrm>
                          <a:off x="2449" y="2098"/>
                          <a:ext cx="312" cy="202"/>
                          <a:chOff x="2449" y="2098"/>
                          <a:chExt cx="312" cy="202"/>
                        </a:xfrm>
                      </p:grpSpPr>
                      <p:grpSp>
                        <p:nvGrpSpPr>
                          <p:cNvPr id="3123" name="Group 36"/>
                          <p:cNvGrpSpPr>
                            <a:grpSpLocks/>
                          </p:cNvGrpSpPr>
                          <p:nvPr/>
                        </p:nvGrpSpPr>
                        <p:grpSpPr bwMode="auto">
                          <a:xfrm>
                            <a:off x="2690" y="2098"/>
                            <a:ext cx="71" cy="202"/>
                            <a:chOff x="2690" y="2098"/>
                            <a:chExt cx="71" cy="202"/>
                          </a:xfrm>
                        </p:grpSpPr>
                        <p:sp>
                          <p:nvSpPr>
                            <p:cNvPr id="3127" name="Rectangle 37"/>
                            <p:cNvSpPr>
                              <a:spLocks noChangeArrowheads="1"/>
                            </p:cNvSpPr>
                            <p:nvPr/>
                          </p:nvSpPr>
                          <p:spPr bwMode="auto">
                            <a:xfrm>
                              <a:off x="2690" y="2098"/>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3128" name="Rectangle 38"/>
                            <p:cNvSpPr>
                              <a:spLocks noChangeArrowheads="1"/>
                            </p:cNvSpPr>
                            <p:nvPr/>
                          </p:nvSpPr>
                          <p:spPr bwMode="auto">
                            <a:xfrm>
                              <a:off x="2705" y="2116"/>
                              <a:ext cx="39" cy="163"/>
                            </a:xfrm>
                            <a:prstGeom prst="rect">
                              <a:avLst/>
                            </a:prstGeom>
                            <a:solidFill>
                              <a:srgbClr val="000000"/>
                            </a:solidFill>
                            <a:ln w="12700">
                              <a:solidFill>
                                <a:srgbClr val="000000"/>
                              </a:solidFill>
                              <a:miter lim="800000"/>
                              <a:headEnd/>
                              <a:tailEnd/>
                            </a:ln>
                          </p:spPr>
                          <p:txBody>
                            <a:bodyPr/>
                            <a:lstStyle/>
                            <a:p>
                              <a:endParaRPr lang="en-US"/>
                            </a:p>
                          </p:txBody>
                        </p:sp>
                      </p:grpSp>
                      <p:grpSp>
                        <p:nvGrpSpPr>
                          <p:cNvPr id="3124" name="Group 39"/>
                          <p:cNvGrpSpPr>
                            <a:grpSpLocks/>
                          </p:cNvGrpSpPr>
                          <p:nvPr/>
                        </p:nvGrpSpPr>
                        <p:grpSpPr bwMode="auto">
                          <a:xfrm>
                            <a:off x="2449" y="2098"/>
                            <a:ext cx="71" cy="202"/>
                            <a:chOff x="2449" y="2098"/>
                            <a:chExt cx="71" cy="202"/>
                          </a:xfrm>
                        </p:grpSpPr>
                        <p:sp>
                          <p:nvSpPr>
                            <p:cNvPr id="3125" name="Rectangle 40"/>
                            <p:cNvSpPr>
                              <a:spLocks noChangeArrowheads="1"/>
                            </p:cNvSpPr>
                            <p:nvPr/>
                          </p:nvSpPr>
                          <p:spPr bwMode="auto">
                            <a:xfrm>
                              <a:off x="2449" y="2098"/>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3126" name="Rectangle 41"/>
                            <p:cNvSpPr>
                              <a:spLocks noChangeArrowheads="1"/>
                            </p:cNvSpPr>
                            <p:nvPr/>
                          </p:nvSpPr>
                          <p:spPr bwMode="auto">
                            <a:xfrm>
                              <a:off x="2464" y="2116"/>
                              <a:ext cx="38" cy="163"/>
                            </a:xfrm>
                            <a:prstGeom prst="rect">
                              <a:avLst/>
                            </a:prstGeom>
                            <a:solidFill>
                              <a:srgbClr val="000000"/>
                            </a:solidFill>
                            <a:ln w="12700">
                              <a:solidFill>
                                <a:srgbClr val="000000"/>
                              </a:solidFill>
                              <a:miter lim="800000"/>
                              <a:headEnd/>
                              <a:tailEnd/>
                            </a:ln>
                          </p:spPr>
                          <p:txBody>
                            <a:bodyPr/>
                            <a:lstStyle/>
                            <a:p>
                              <a:endParaRPr lang="en-US"/>
                            </a:p>
                          </p:txBody>
                        </p:sp>
                      </p:grpSp>
                    </p:grpSp>
                    <p:grpSp>
                      <p:nvGrpSpPr>
                        <p:cNvPr id="3118" name="Group 42"/>
                        <p:cNvGrpSpPr>
                          <a:grpSpLocks/>
                        </p:cNvGrpSpPr>
                        <p:nvPr/>
                      </p:nvGrpSpPr>
                      <p:grpSpPr bwMode="auto">
                        <a:xfrm>
                          <a:off x="2566" y="2357"/>
                          <a:ext cx="77" cy="82"/>
                          <a:chOff x="2566" y="2357"/>
                          <a:chExt cx="77" cy="82"/>
                        </a:xfrm>
                      </p:grpSpPr>
                      <p:sp>
                        <p:nvSpPr>
                          <p:cNvPr id="3119" name="Rectangle 43"/>
                          <p:cNvSpPr>
                            <a:spLocks noChangeArrowheads="1"/>
                          </p:cNvSpPr>
                          <p:nvPr/>
                        </p:nvSpPr>
                        <p:spPr bwMode="auto">
                          <a:xfrm>
                            <a:off x="2566" y="2375"/>
                            <a:ext cx="77" cy="64"/>
                          </a:xfrm>
                          <a:prstGeom prst="rect">
                            <a:avLst/>
                          </a:prstGeom>
                          <a:solidFill>
                            <a:srgbClr val="5F5F5F"/>
                          </a:solidFill>
                          <a:ln w="12700">
                            <a:solidFill>
                              <a:srgbClr val="000000"/>
                            </a:solidFill>
                            <a:miter lim="800000"/>
                            <a:headEnd/>
                            <a:tailEnd/>
                          </a:ln>
                        </p:spPr>
                        <p:txBody>
                          <a:bodyPr/>
                          <a:lstStyle/>
                          <a:p>
                            <a:endParaRPr lang="en-US"/>
                          </a:p>
                        </p:txBody>
                      </p:sp>
                      <p:grpSp>
                        <p:nvGrpSpPr>
                          <p:cNvPr id="3120" name="Group 44"/>
                          <p:cNvGrpSpPr>
                            <a:grpSpLocks/>
                          </p:cNvGrpSpPr>
                          <p:nvPr/>
                        </p:nvGrpSpPr>
                        <p:grpSpPr bwMode="auto">
                          <a:xfrm>
                            <a:off x="2576" y="2357"/>
                            <a:ext cx="59" cy="82"/>
                            <a:chOff x="2576" y="2357"/>
                            <a:chExt cx="59" cy="82"/>
                          </a:xfrm>
                        </p:grpSpPr>
                        <p:sp>
                          <p:nvSpPr>
                            <p:cNvPr id="3121" name="Oval 45"/>
                            <p:cNvSpPr>
                              <a:spLocks noChangeArrowheads="1"/>
                            </p:cNvSpPr>
                            <p:nvPr/>
                          </p:nvSpPr>
                          <p:spPr bwMode="auto">
                            <a:xfrm>
                              <a:off x="2576" y="2357"/>
                              <a:ext cx="59" cy="57"/>
                            </a:xfrm>
                            <a:prstGeom prst="ellipse">
                              <a:avLst/>
                            </a:prstGeom>
                            <a:solidFill>
                              <a:srgbClr val="000000"/>
                            </a:solidFill>
                            <a:ln w="9525">
                              <a:noFill/>
                              <a:round/>
                              <a:headEnd/>
                              <a:tailEnd/>
                            </a:ln>
                          </p:spPr>
                          <p:txBody>
                            <a:bodyPr/>
                            <a:lstStyle/>
                            <a:p>
                              <a:endParaRPr lang="en-US"/>
                            </a:p>
                          </p:txBody>
                        </p:sp>
                        <p:sp>
                          <p:nvSpPr>
                            <p:cNvPr id="3122" name="Rectangle 46"/>
                            <p:cNvSpPr>
                              <a:spLocks noChangeArrowheads="1"/>
                            </p:cNvSpPr>
                            <p:nvPr/>
                          </p:nvSpPr>
                          <p:spPr bwMode="auto">
                            <a:xfrm>
                              <a:off x="2576" y="2385"/>
                              <a:ext cx="59" cy="54"/>
                            </a:xfrm>
                            <a:prstGeom prst="rect">
                              <a:avLst/>
                            </a:prstGeom>
                            <a:solidFill>
                              <a:srgbClr val="000000"/>
                            </a:solidFill>
                            <a:ln w="9525">
                              <a:noFill/>
                              <a:miter lim="800000"/>
                              <a:headEnd/>
                              <a:tailEnd/>
                            </a:ln>
                          </p:spPr>
                          <p:txBody>
                            <a:bodyPr/>
                            <a:lstStyle/>
                            <a:p>
                              <a:endParaRPr lang="en-US"/>
                            </a:p>
                          </p:txBody>
                        </p:sp>
                      </p:grpSp>
                    </p:grpSp>
                  </p:grpSp>
                </p:grpSp>
                <p:grpSp>
                  <p:nvGrpSpPr>
                    <p:cNvPr id="3086" name="Group 47"/>
                    <p:cNvGrpSpPr>
                      <a:grpSpLocks/>
                    </p:cNvGrpSpPr>
                    <p:nvPr/>
                  </p:nvGrpSpPr>
                  <p:grpSpPr bwMode="auto">
                    <a:xfrm>
                      <a:off x="2330" y="2727"/>
                      <a:ext cx="551" cy="471"/>
                      <a:chOff x="2330" y="2727"/>
                      <a:chExt cx="551" cy="471"/>
                    </a:xfrm>
                  </p:grpSpPr>
                  <p:grpSp>
                    <p:nvGrpSpPr>
                      <p:cNvPr id="3087" name="Group 48"/>
                      <p:cNvGrpSpPr>
                        <a:grpSpLocks/>
                      </p:cNvGrpSpPr>
                      <p:nvPr/>
                    </p:nvGrpSpPr>
                    <p:grpSpPr bwMode="auto">
                      <a:xfrm>
                        <a:off x="2330" y="2727"/>
                        <a:ext cx="551" cy="471"/>
                        <a:chOff x="2330" y="2727"/>
                        <a:chExt cx="551" cy="471"/>
                      </a:xfrm>
                    </p:grpSpPr>
                    <p:grpSp>
                      <p:nvGrpSpPr>
                        <p:cNvPr id="3101" name="Group 49"/>
                        <p:cNvGrpSpPr>
                          <a:grpSpLocks/>
                        </p:cNvGrpSpPr>
                        <p:nvPr/>
                      </p:nvGrpSpPr>
                      <p:grpSpPr bwMode="auto">
                        <a:xfrm>
                          <a:off x="2330" y="2727"/>
                          <a:ext cx="551" cy="471"/>
                          <a:chOff x="2330" y="2727"/>
                          <a:chExt cx="551" cy="471"/>
                        </a:xfrm>
                      </p:grpSpPr>
                      <p:grpSp>
                        <p:nvGrpSpPr>
                          <p:cNvPr id="3109" name="Group 50"/>
                          <p:cNvGrpSpPr>
                            <a:grpSpLocks/>
                          </p:cNvGrpSpPr>
                          <p:nvPr/>
                        </p:nvGrpSpPr>
                        <p:grpSpPr bwMode="auto">
                          <a:xfrm>
                            <a:off x="2330" y="2727"/>
                            <a:ext cx="551" cy="471"/>
                            <a:chOff x="2330" y="2727"/>
                            <a:chExt cx="551" cy="471"/>
                          </a:xfrm>
                        </p:grpSpPr>
                        <p:sp>
                          <p:nvSpPr>
                            <p:cNvPr id="3112" name="Rectangle 51"/>
                            <p:cNvSpPr>
                              <a:spLocks noChangeArrowheads="1"/>
                            </p:cNvSpPr>
                            <p:nvPr/>
                          </p:nvSpPr>
                          <p:spPr bwMode="auto">
                            <a:xfrm>
                              <a:off x="2368" y="2727"/>
                              <a:ext cx="473" cy="471"/>
                            </a:xfrm>
                            <a:prstGeom prst="rect">
                              <a:avLst/>
                            </a:prstGeom>
                            <a:solidFill>
                              <a:srgbClr val="FFFFFF"/>
                            </a:solidFill>
                            <a:ln w="12700">
                              <a:solidFill>
                                <a:srgbClr val="000000"/>
                              </a:solidFill>
                              <a:miter lim="800000"/>
                              <a:headEnd/>
                              <a:tailEnd/>
                            </a:ln>
                          </p:spPr>
                          <p:txBody>
                            <a:bodyPr/>
                            <a:lstStyle/>
                            <a:p>
                              <a:endParaRPr lang="en-US"/>
                            </a:p>
                          </p:txBody>
                        </p:sp>
                        <p:sp>
                          <p:nvSpPr>
                            <p:cNvPr id="3113" name="Oval 52"/>
                            <p:cNvSpPr>
                              <a:spLocks noChangeArrowheads="1"/>
                            </p:cNvSpPr>
                            <p:nvPr/>
                          </p:nvSpPr>
                          <p:spPr bwMode="auto">
                            <a:xfrm>
                              <a:off x="2330" y="2727"/>
                              <a:ext cx="78" cy="471"/>
                            </a:xfrm>
                            <a:prstGeom prst="ellipse">
                              <a:avLst/>
                            </a:prstGeom>
                            <a:solidFill>
                              <a:srgbClr val="FFFFFF"/>
                            </a:solidFill>
                            <a:ln w="12700">
                              <a:solidFill>
                                <a:srgbClr val="000000"/>
                              </a:solidFill>
                              <a:round/>
                              <a:headEnd/>
                              <a:tailEnd/>
                            </a:ln>
                          </p:spPr>
                          <p:txBody>
                            <a:bodyPr/>
                            <a:lstStyle/>
                            <a:p>
                              <a:endParaRPr lang="en-US"/>
                            </a:p>
                          </p:txBody>
                        </p:sp>
                        <p:sp>
                          <p:nvSpPr>
                            <p:cNvPr id="3114" name="Oval 53"/>
                            <p:cNvSpPr>
                              <a:spLocks noChangeArrowheads="1"/>
                            </p:cNvSpPr>
                            <p:nvPr/>
                          </p:nvSpPr>
                          <p:spPr bwMode="auto">
                            <a:xfrm>
                              <a:off x="2801" y="2727"/>
                              <a:ext cx="80" cy="471"/>
                            </a:xfrm>
                            <a:prstGeom prst="ellipse">
                              <a:avLst/>
                            </a:prstGeom>
                            <a:solidFill>
                              <a:srgbClr val="FFFFFF"/>
                            </a:solidFill>
                            <a:ln w="12700">
                              <a:solidFill>
                                <a:srgbClr val="000000"/>
                              </a:solidFill>
                              <a:round/>
                              <a:headEnd/>
                              <a:tailEnd/>
                            </a:ln>
                          </p:spPr>
                          <p:txBody>
                            <a:bodyPr/>
                            <a:lstStyle/>
                            <a:p>
                              <a:endParaRPr lang="en-US"/>
                            </a:p>
                          </p:txBody>
                        </p:sp>
                      </p:grpSp>
                      <p:sp>
                        <p:nvSpPr>
                          <p:cNvPr id="3110" name="Rectangle 54"/>
                          <p:cNvSpPr>
                            <a:spLocks noChangeArrowheads="1"/>
                          </p:cNvSpPr>
                          <p:nvPr/>
                        </p:nvSpPr>
                        <p:spPr bwMode="auto">
                          <a:xfrm>
                            <a:off x="2368" y="2729"/>
                            <a:ext cx="60" cy="467"/>
                          </a:xfrm>
                          <a:prstGeom prst="rect">
                            <a:avLst/>
                          </a:prstGeom>
                          <a:solidFill>
                            <a:srgbClr val="FFFFFF"/>
                          </a:solidFill>
                          <a:ln w="9525">
                            <a:noFill/>
                            <a:miter lim="800000"/>
                            <a:headEnd/>
                            <a:tailEnd/>
                          </a:ln>
                        </p:spPr>
                        <p:txBody>
                          <a:bodyPr/>
                          <a:lstStyle/>
                          <a:p>
                            <a:endParaRPr lang="en-US"/>
                          </a:p>
                        </p:txBody>
                      </p:sp>
                      <p:sp>
                        <p:nvSpPr>
                          <p:cNvPr id="3111" name="Rectangle 55"/>
                          <p:cNvSpPr>
                            <a:spLocks noChangeArrowheads="1"/>
                          </p:cNvSpPr>
                          <p:nvPr/>
                        </p:nvSpPr>
                        <p:spPr bwMode="auto">
                          <a:xfrm>
                            <a:off x="2780" y="2729"/>
                            <a:ext cx="61" cy="467"/>
                          </a:xfrm>
                          <a:prstGeom prst="rect">
                            <a:avLst/>
                          </a:prstGeom>
                          <a:solidFill>
                            <a:srgbClr val="FFFFFF"/>
                          </a:solidFill>
                          <a:ln w="9525">
                            <a:noFill/>
                            <a:miter lim="800000"/>
                            <a:headEnd/>
                            <a:tailEnd/>
                          </a:ln>
                        </p:spPr>
                        <p:txBody>
                          <a:bodyPr/>
                          <a:lstStyle/>
                          <a:p>
                            <a:endParaRPr lang="en-US"/>
                          </a:p>
                        </p:txBody>
                      </p:sp>
                    </p:grpSp>
                    <p:grpSp>
                      <p:nvGrpSpPr>
                        <p:cNvPr id="3102" name="Group 56"/>
                        <p:cNvGrpSpPr>
                          <a:grpSpLocks/>
                        </p:cNvGrpSpPr>
                        <p:nvPr/>
                      </p:nvGrpSpPr>
                      <p:grpSpPr bwMode="auto">
                        <a:xfrm>
                          <a:off x="2405" y="2780"/>
                          <a:ext cx="400" cy="263"/>
                          <a:chOff x="2405" y="2780"/>
                          <a:chExt cx="400" cy="263"/>
                        </a:xfrm>
                      </p:grpSpPr>
                      <p:grpSp>
                        <p:nvGrpSpPr>
                          <p:cNvPr id="3103" name="Group 57"/>
                          <p:cNvGrpSpPr>
                            <a:grpSpLocks/>
                          </p:cNvGrpSpPr>
                          <p:nvPr/>
                        </p:nvGrpSpPr>
                        <p:grpSpPr bwMode="auto">
                          <a:xfrm>
                            <a:off x="2405" y="2780"/>
                            <a:ext cx="400" cy="263"/>
                            <a:chOff x="2405" y="2780"/>
                            <a:chExt cx="400" cy="263"/>
                          </a:xfrm>
                        </p:grpSpPr>
                        <p:sp>
                          <p:nvSpPr>
                            <p:cNvPr id="3106" name="Rectangle 58"/>
                            <p:cNvSpPr>
                              <a:spLocks noChangeArrowheads="1"/>
                            </p:cNvSpPr>
                            <p:nvPr/>
                          </p:nvSpPr>
                          <p:spPr bwMode="auto">
                            <a:xfrm>
                              <a:off x="2433" y="2780"/>
                              <a:ext cx="344" cy="263"/>
                            </a:xfrm>
                            <a:prstGeom prst="rect">
                              <a:avLst/>
                            </a:prstGeom>
                            <a:solidFill>
                              <a:srgbClr val="C0C0C0"/>
                            </a:solidFill>
                            <a:ln w="12700">
                              <a:solidFill>
                                <a:srgbClr val="000000"/>
                              </a:solidFill>
                              <a:miter lim="800000"/>
                              <a:headEnd/>
                              <a:tailEnd/>
                            </a:ln>
                          </p:spPr>
                          <p:txBody>
                            <a:bodyPr/>
                            <a:lstStyle/>
                            <a:p>
                              <a:endParaRPr lang="en-US"/>
                            </a:p>
                          </p:txBody>
                        </p:sp>
                        <p:sp>
                          <p:nvSpPr>
                            <p:cNvPr id="3107" name="Oval 59"/>
                            <p:cNvSpPr>
                              <a:spLocks noChangeArrowheads="1"/>
                            </p:cNvSpPr>
                            <p:nvPr/>
                          </p:nvSpPr>
                          <p:spPr bwMode="auto">
                            <a:xfrm>
                              <a:off x="2405" y="2780"/>
                              <a:ext cx="57" cy="263"/>
                            </a:xfrm>
                            <a:prstGeom prst="ellipse">
                              <a:avLst/>
                            </a:prstGeom>
                            <a:solidFill>
                              <a:srgbClr val="C0C0C0"/>
                            </a:solidFill>
                            <a:ln w="12700">
                              <a:solidFill>
                                <a:srgbClr val="000000"/>
                              </a:solidFill>
                              <a:round/>
                              <a:headEnd/>
                              <a:tailEnd/>
                            </a:ln>
                          </p:spPr>
                          <p:txBody>
                            <a:bodyPr/>
                            <a:lstStyle/>
                            <a:p>
                              <a:endParaRPr lang="en-US"/>
                            </a:p>
                          </p:txBody>
                        </p:sp>
                        <p:sp>
                          <p:nvSpPr>
                            <p:cNvPr id="3108" name="Oval 60"/>
                            <p:cNvSpPr>
                              <a:spLocks noChangeArrowheads="1"/>
                            </p:cNvSpPr>
                            <p:nvPr/>
                          </p:nvSpPr>
                          <p:spPr bwMode="auto">
                            <a:xfrm>
                              <a:off x="2747" y="2780"/>
                              <a:ext cx="58" cy="263"/>
                            </a:xfrm>
                            <a:prstGeom prst="ellipse">
                              <a:avLst/>
                            </a:prstGeom>
                            <a:solidFill>
                              <a:srgbClr val="C0C0C0"/>
                            </a:solidFill>
                            <a:ln w="12700">
                              <a:solidFill>
                                <a:srgbClr val="000000"/>
                              </a:solidFill>
                              <a:round/>
                              <a:headEnd/>
                              <a:tailEnd/>
                            </a:ln>
                          </p:spPr>
                          <p:txBody>
                            <a:bodyPr/>
                            <a:lstStyle/>
                            <a:p>
                              <a:endParaRPr lang="en-US"/>
                            </a:p>
                          </p:txBody>
                        </p:sp>
                      </p:grpSp>
                      <p:sp>
                        <p:nvSpPr>
                          <p:cNvPr id="3104" name="Rectangle 61"/>
                          <p:cNvSpPr>
                            <a:spLocks noChangeArrowheads="1"/>
                          </p:cNvSpPr>
                          <p:nvPr/>
                        </p:nvSpPr>
                        <p:spPr bwMode="auto">
                          <a:xfrm>
                            <a:off x="2433" y="2780"/>
                            <a:ext cx="42" cy="262"/>
                          </a:xfrm>
                          <a:prstGeom prst="rect">
                            <a:avLst/>
                          </a:prstGeom>
                          <a:solidFill>
                            <a:srgbClr val="C0C0C0"/>
                          </a:solidFill>
                          <a:ln w="9525">
                            <a:noFill/>
                            <a:miter lim="800000"/>
                            <a:headEnd/>
                            <a:tailEnd/>
                          </a:ln>
                        </p:spPr>
                        <p:txBody>
                          <a:bodyPr/>
                          <a:lstStyle/>
                          <a:p>
                            <a:endParaRPr lang="en-US"/>
                          </a:p>
                        </p:txBody>
                      </p:sp>
                      <p:sp>
                        <p:nvSpPr>
                          <p:cNvPr id="3105" name="Rectangle 62"/>
                          <p:cNvSpPr>
                            <a:spLocks noChangeArrowheads="1"/>
                          </p:cNvSpPr>
                          <p:nvPr/>
                        </p:nvSpPr>
                        <p:spPr bwMode="auto">
                          <a:xfrm>
                            <a:off x="2733" y="2780"/>
                            <a:ext cx="44" cy="262"/>
                          </a:xfrm>
                          <a:prstGeom prst="rect">
                            <a:avLst/>
                          </a:prstGeom>
                          <a:solidFill>
                            <a:srgbClr val="C0C0C0"/>
                          </a:solidFill>
                          <a:ln w="9525">
                            <a:noFill/>
                            <a:miter lim="800000"/>
                            <a:headEnd/>
                            <a:tailEnd/>
                          </a:ln>
                        </p:spPr>
                        <p:txBody>
                          <a:bodyPr/>
                          <a:lstStyle/>
                          <a:p>
                            <a:endParaRPr lang="en-US"/>
                          </a:p>
                        </p:txBody>
                      </p:sp>
                    </p:grpSp>
                  </p:grpSp>
                  <p:grpSp>
                    <p:nvGrpSpPr>
                      <p:cNvPr id="3088" name="Group 63"/>
                      <p:cNvGrpSpPr>
                        <a:grpSpLocks/>
                      </p:cNvGrpSpPr>
                      <p:nvPr/>
                    </p:nvGrpSpPr>
                    <p:grpSpPr bwMode="auto">
                      <a:xfrm>
                        <a:off x="2449" y="2809"/>
                        <a:ext cx="312" cy="342"/>
                        <a:chOff x="2449" y="2809"/>
                        <a:chExt cx="312" cy="342"/>
                      </a:xfrm>
                    </p:grpSpPr>
                    <p:grpSp>
                      <p:nvGrpSpPr>
                        <p:cNvPr id="3089" name="Group 64"/>
                        <p:cNvGrpSpPr>
                          <a:grpSpLocks/>
                        </p:cNvGrpSpPr>
                        <p:nvPr/>
                      </p:nvGrpSpPr>
                      <p:grpSpPr bwMode="auto">
                        <a:xfrm>
                          <a:off x="2449" y="2809"/>
                          <a:ext cx="312" cy="202"/>
                          <a:chOff x="2449" y="2809"/>
                          <a:chExt cx="312" cy="202"/>
                        </a:xfrm>
                      </p:grpSpPr>
                      <p:grpSp>
                        <p:nvGrpSpPr>
                          <p:cNvPr id="3095" name="Group 65"/>
                          <p:cNvGrpSpPr>
                            <a:grpSpLocks/>
                          </p:cNvGrpSpPr>
                          <p:nvPr/>
                        </p:nvGrpSpPr>
                        <p:grpSpPr bwMode="auto">
                          <a:xfrm>
                            <a:off x="2690" y="2809"/>
                            <a:ext cx="71" cy="202"/>
                            <a:chOff x="2690" y="2809"/>
                            <a:chExt cx="71" cy="202"/>
                          </a:xfrm>
                        </p:grpSpPr>
                        <p:sp>
                          <p:nvSpPr>
                            <p:cNvPr id="3099" name="Rectangle 66"/>
                            <p:cNvSpPr>
                              <a:spLocks noChangeArrowheads="1"/>
                            </p:cNvSpPr>
                            <p:nvPr/>
                          </p:nvSpPr>
                          <p:spPr bwMode="auto">
                            <a:xfrm>
                              <a:off x="2690" y="2809"/>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3100" name="Rectangle 67"/>
                            <p:cNvSpPr>
                              <a:spLocks noChangeArrowheads="1"/>
                            </p:cNvSpPr>
                            <p:nvPr/>
                          </p:nvSpPr>
                          <p:spPr bwMode="auto">
                            <a:xfrm>
                              <a:off x="2705" y="2827"/>
                              <a:ext cx="39" cy="164"/>
                            </a:xfrm>
                            <a:prstGeom prst="rect">
                              <a:avLst/>
                            </a:prstGeom>
                            <a:solidFill>
                              <a:srgbClr val="000000"/>
                            </a:solidFill>
                            <a:ln w="12700">
                              <a:solidFill>
                                <a:srgbClr val="000000"/>
                              </a:solidFill>
                              <a:miter lim="800000"/>
                              <a:headEnd/>
                              <a:tailEnd/>
                            </a:ln>
                          </p:spPr>
                          <p:txBody>
                            <a:bodyPr/>
                            <a:lstStyle/>
                            <a:p>
                              <a:endParaRPr lang="en-US"/>
                            </a:p>
                          </p:txBody>
                        </p:sp>
                      </p:grpSp>
                      <p:grpSp>
                        <p:nvGrpSpPr>
                          <p:cNvPr id="3096" name="Group 68"/>
                          <p:cNvGrpSpPr>
                            <a:grpSpLocks/>
                          </p:cNvGrpSpPr>
                          <p:nvPr/>
                        </p:nvGrpSpPr>
                        <p:grpSpPr bwMode="auto">
                          <a:xfrm>
                            <a:off x="2449" y="2809"/>
                            <a:ext cx="71" cy="202"/>
                            <a:chOff x="2449" y="2809"/>
                            <a:chExt cx="71" cy="202"/>
                          </a:xfrm>
                        </p:grpSpPr>
                        <p:sp>
                          <p:nvSpPr>
                            <p:cNvPr id="3097" name="Rectangle 69"/>
                            <p:cNvSpPr>
                              <a:spLocks noChangeArrowheads="1"/>
                            </p:cNvSpPr>
                            <p:nvPr/>
                          </p:nvSpPr>
                          <p:spPr bwMode="auto">
                            <a:xfrm>
                              <a:off x="2449" y="2809"/>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3098" name="Rectangle 70"/>
                            <p:cNvSpPr>
                              <a:spLocks noChangeArrowheads="1"/>
                            </p:cNvSpPr>
                            <p:nvPr/>
                          </p:nvSpPr>
                          <p:spPr bwMode="auto">
                            <a:xfrm>
                              <a:off x="2464" y="2827"/>
                              <a:ext cx="38" cy="164"/>
                            </a:xfrm>
                            <a:prstGeom prst="rect">
                              <a:avLst/>
                            </a:prstGeom>
                            <a:solidFill>
                              <a:srgbClr val="000000"/>
                            </a:solidFill>
                            <a:ln w="12700">
                              <a:solidFill>
                                <a:srgbClr val="000000"/>
                              </a:solidFill>
                              <a:miter lim="800000"/>
                              <a:headEnd/>
                              <a:tailEnd/>
                            </a:ln>
                          </p:spPr>
                          <p:txBody>
                            <a:bodyPr/>
                            <a:lstStyle/>
                            <a:p>
                              <a:endParaRPr lang="en-US"/>
                            </a:p>
                          </p:txBody>
                        </p:sp>
                      </p:grpSp>
                    </p:grpSp>
                    <p:grpSp>
                      <p:nvGrpSpPr>
                        <p:cNvPr id="3090" name="Group 71"/>
                        <p:cNvGrpSpPr>
                          <a:grpSpLocks/>
                        </p:cNvGrpSpPr>
                        <p:nvPr/>
                      </p:nvGrpSpPr>
                      <p:grpSpPr bwMode="auto">
                        <a:xfrm>
                          <a:off x="2566" y="3069"/>
                          <a:ext cx="77" cy="82"/>
                          <a:chOff x="2566" y="3069"/>
                          <a:chExt cx="77" cy="82"/>
                        </a:xfrm>
                      </p:grpSpPr>
                      <p:sp>
                        <p:nvSpPr>
                          <p:cNvPr id="3091" name="Rectangle 72"/>
                          <p:cNvSpPr>
                            <a:spLocks noChangeArrowheads="1"/>
                          </p:cNvSpPr>
                          <p:nvPr/>
                        </p:nvSpPr>
                        <p:spPr bwMode="auto">
                          <a:xfrm>
                            <a:off x="2566" y="3087"/>
                            <a:ext cx="77" cy="64"/>
                          </a:xfrm>
                          <a:prstGeom prst="rect">
                            <a:avLst/>
                          </a:prstGeom>
                          <a:solidFill>
                            <a:srgbClr val="5F5F5F"/>
                          </a:solidFill>
                          <a:ln w="12700">
                            <a:solidFill>
                              <a:srgbClr val="000000"/>
                            </a:solidFill>
                            <a:miter lim="800000"/>
                            <a:headEnd/>
                            <a:tailEnd/>
                          </a:ln>
                        </p:spPr>
                        <p:txBody>
                          <a:bodyPr/>
                          <a:lstStyle/>
                          <a:p>
                            <a:endParaRPr lang="en-US"/>
                          </a:p>
                        </p:txBody>
                      </p:sp>
                      <p:grpSp>
                        <p:nvGrpSpPr>
                          <p:cNvPr id="3092" name="Group 73"/>
                          <p:cNvGrpSpPr>
                            <a:grpSpLocks/>
                          </p:cNvGrpSpPr>
                          <p:nvPr/>
                        </p:nvGrpSpPr>
                        <p:grpSpPr bwMode="auto">
                          <a:xfrm>
                            <a:off x="2576" y="3069"/>
                            <a:ext cx="59" cy="82"/>
                            <a:chOff x="2576" y="3069"/>
                            <a:chExt cx="59" cy="82"/>
                          </a:xfrm>
                        </p:grpSpPr>
                        <p:sp>
                          <p:nvSpPr>
                            <p:cNvPr id="3093" name="Oval 74"/>
                            <p:cNvSpPr>
                              <a:spLocks noChangeArrowheads="1"/>
                            </p:cNvSpPr>
                            <p:nvPr/>
                          </p:nvSpPr>
                          <p:spPr bwMode="auto">
                            <a:xfrm>
                              <a:off x="2576" y="3069"/>
                              <a:ext cx="59" cy="56"/>
                            </a:xfrm>
                            <a:prstGeom prst="ellipse">
                              <a:avLst/>
                            </a:prstGeom>
                            <a:solidFill>
                              <a:srgbClr val="000000"/>
                            </a:solidFill>
                            <a:ln w="9525">
                              <a:noFill/>
                              <a:round/>
                              <a:headEnd/>
                              <a:tailEnd/>
                            </a:ln>
                          </p:spPr>
                          <p:txBody>
                            <a:bodyPr/>
                            <a:lstStyle/>
                            <a:p>
                              <a:endParaRPr lang="en-US"/>
                            </a:p>
                          </p:txBody>
                        </p:sp>
                        <p:sp>
                          <p:nvSpPr>
                            <p:cNvPr id="3094" name="Rectangle 75"/>
                            <p:cNvSpPr>
                              <a:spLocks noChangeArrowheads="1"/>
                            </p:cNvSpPr>
                            <p:nvPr/>
                          </p:nvSpPr>
                          <p:spPr bwMode="auto">
                            <a:xfrm>
                              <a:off x="2576" y="3097"/>
                              <a:ext cx="59" cy="54"/>
                            </a:xfrm>
                            <a:prstGeom prst="rect">
                              <a:avLst/>
                            </a:prstGeom>
                            <a:solidFill>
                              <a:srgbClr val="000000"/>
                            </a:solidFill>
                            <a:ln w="9525">
                              <a:noFill/>
                              <a:miter lim="800000"/>
                              <a:headEnd/>
                              <a:tailEnd/>
                            </a:ln>
                          </p:spPr>
                          <p:txBody>
                            <a:bodyPr/>
                            <a:lstStyle/>
                            <a:p>
                              <a:endParaRPr lang="en-US"/>
                            </a:p>
                          </p:txBody>
                        </p:sp>
                      </p:grpSp>
                    </p:grpSp>
                  </p:grpSp>
                </p:grpSp>
              </p:grpSp>
            </p:grpSp>
          </p:grpSp>
        </p:grpSp>
      </p:grpSp>
      <p:sp>
        <p:nvSpPr>
          <p:cNvPr id="67660" name="Rectangle 76"/>
          <p:cNvSpPr>
            <a:spLocks noGrp="1" noChangeArrowheads="1"/>
          </p:cNvSpPr>
          <p:nvPr>
            <p:ph type="body" idx="1"/>
          </p:nvPr>
        </p:nvSpPr>
        <p:spPr>
          <a:xfrm>
            <a:off x="623888" y="3721100"/>
            <a:ext cx="8001000" cy="2784475"/>
          </a:xfrm>
        </p:spPr>
        <p:txBody>
          <a:bodyPr lIns="101882" tIns="50941" rIns="101882" bIns="50941"/>
          <a:lstStyle/>
          <a:p>
            <a:pPr algn="ctr" eaLnBrk="1" hangingPunct="1">
              <a:buClr>
                <a:schemeClr val="tx1"/>
              </a:buClr>
              <a:buFont typeface="Wingdings" pitchFamily="2" charset="2"/>
              <a:buNone/>
              <a:defRPr/>
            </a:pPr>
            <a:r>
              <a:rPr lang="en-US" smtClean="0"/>
              <a:t> </a:t>
            </a:r>
            <a:r>
              <a:rPr lang="en-US" b="1" smtClean="0"/>
              <a:t>What Is The Connection Between Disability And Right Based Approach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3500" b="1" smtClean="0">
                <a:solidFill>
                  <a:srgbClr val="006600"/>
                </a:solidFill>
                <a:latin typeface="Arial" charset="0"/>
              </a:rPr>
              <a:t>So What Does All This Mean?</a:t>
            </a:r>
          </a:p>
        </p:txBody>
      </p:sp>
      <p:sp>
        <p:nvSpPr>
          <p:cNvPr id="5166" name="Rectangle 46"/>
          <p:cNvSpPr>
            <a:spLocks noChangeArrowheads="1"/>
          </p:cNvSpPr>
          <p:nvPr/>
        </p:nvSpPr>
        <p:spPr bwMode="auto">
          <a:xfrm>
            <a:off x="665163" y="3500438"/>
            <a:ext cx="8197850" cy="1087437"/>
          </a:xfrm>
          <a:prstGeom prst="rect">
            <a:avLst/>
          </a:prstGeom>
          <a:noFill/>
          <a:ln w="9525">
            <a:noFill/>
            <a:miter lim="800000"/>
            <a:headEnd/>
            <a:tailEnd/>
          </a:ln>
          <a:effectLst/>
        </p:spPr>
        <p:txBody>
          <a:bodyPr lIns="101882" tIns="50941" rIns="101882" bIns="50941" anchor="ctr"/>
          <a:lstStyle/>
          <a:p>
            <a:pPr algn="ctr">
              <a:defRPr/>
            </a:pPr>
            <a:r>
              <a:rPr lang="en-US" sz="3500" b="1">
                <a:solidFill>
                  <a:srgbClr val="006600"/>
                </a:solidFill>
                <a:effectLst>
                  <a:outerShdw blurRad="38100" dist="38100" dir="2700000" algn="tl">
                    <a:srgbClr val="000000"/>
                  </a:outerShdw>
                </a:effectLst>
                <a:latin typeface="Arial" charset="0"/>
              </a:rPr>
              <a:t>Student</a:t>
            </a:r>
            <a:br>
              <a:rPr lang="en-US" sz="3500" b="1">
                <a:solidFill>
                  <a:srgbClr val="006600"/>
                </a:solidFill>
                <a:effectLst>
                  <a:outerShdw blurRad="38100" dist="38100" dir="2700000" algn="tl">
                    <a:srgbClr val="000000"/>
                  </a:outerShdw>
                </a:effectLst>
                <a:latin typeface="Arial" charset="0"/>
              </a:rPr>
            </a:br>
            <a:r>
              <a:rPr lang="en-US" sz="3500" b="1">
                <a:solidFill>
                  <a:srgbClr val="006600"/>
                </a:solidFill>
                <a:effectLst>
                  <a:outerShdw blurRad="38100" dist="38100" dir="2700000" algn="tl">
                    <a:srgbClr val="000000"/>
                  </a:outerShdw>
                </a:effectLst>
                <a:latin typeface="Arial" charset="0"/>
              </a:rPr>
              <a:t>Characteristics</a:t>
            </a:r>
            <a:endParaRPr lang="en-US" sz="4400">
              <a:solidFill>
                <a:schemeClr val="tx2"/>
              </a:solidFill>
              <a:effectLst>
                <a:outerShdw blurRad="38100" dist="38100" dir="2700000" algn="tl">
                  <a:srgbClr val="000000"/>
                </a:outerShdw>
              </a:effectLst>
              <a:latin typeface="Arial" charset="0"/>
            </a:endParaRPr>
          </a:p>
        </p:txBody>
      </p:sp>
      <p:sp>
        <p:nvSpPr>
          <p:cNvPr id="7172" name="Oval 47"/>
          <p:cNvSpPr>
            <a:spLocks noChangeArrowheads="1"/>
          </p:cNvSpPr>
          <p:nvPr/>
        </p:nvSpPr>
        <p:spPr bwMode="auto">
          <a:xfrm rot="1614099">
            <a:off x="34925" y="3505200"/>
            <a:ext cx="3009900" cy="1217613"/>
          </a:xfrm>
          <a:prstGeom prst="ellipse">
            <a:avLst/>
          </a:prstGeom>
          <a:solidFill>
            <a:schemeClr val="accent1"/>
          </a:solidFill>
          <a:ln w="101600" cmpd="tri">
            <a:noFill/>
            <a:round/>
            <a:headEnd/>
            <a:tailEnd/>
          </a:ln>
        </p:spPr>
        <p:txBody>
          <a:bodyPr wrap="none" anchor="ctr" anchorCtr="1"/>
          <a:lstStyle/>
          <a:p>
            <a:endParaRPr lang="en-US"/>
          </a:p>
        </p:txBody>
      </p:sp>
      <p:sp>
        <p:nvSpPr>
          <p:cNvPr id="7173" name="Oval 48" descr="Small confetti"/>
          <p:cNvSpPr>
            <a:spLocks noChangeArrowheads="1"/>
          </p:cNvSpPr>
          <p:nvPr/>
        </p:nvSpPr>
        <p:spPr bwMode="auto">
          <a:xfrm rot="1614099">
            <a:off x="285750" y="3249613"/>
            <a:ext cx="2668588" cy="1377950"/>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69" name="Text Box 49" descr="Small confetti"/>
          <p:cNvSpPr txBox="1">
            <a:spLocks noChangeArrowheads="1"/>
          </p:cNvSpPr>
          <p:nvPr/>
        </p:nvSpPr>
        <p:spPr bwMode="auto">
          <a:xfrm rot="1614099">
            <a:off x="454025" y="3709988"/>
            <a:ext cx="2262188" cy="473075"/>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000" b="1">
                <a:effectLst>
                  <a:outerShdw blurRad="38100" dist="38100" dir="2700000" algn="tl">
                    <a:srgbClr val="FFFFFF"/>
                  </a:outerShdw>
                </a:effectLst>
                <a:latin typeface="Arial" charset="0"/>
              </a:rPr>
              <a:t>IRRESPONSIBLE</a:t>
            </a:r>
            <a:endParaRPr lang="en-US" sz="2100" b="1">
              <a:effectLst>
                <a:outerShdw blurRad="38100" dist="38100" dir="2700000" algn="tl">
                  <a:srgbClr val="FFFFFF"/>
                </a:outerShdw>
              </a:effectLst>
              <a:latin typeface="Arial" charset="0"/>
            </a:endParaRPr>
          </a:p>
        </p:txBody>
      </p:sp>
      <p:grpSp>
        <p:nvGrpSpPr>
          <p:cNvPr id="7175" name="Group 50"/>
          <p:cNvGrpSpPr>
            <a:grpSpLocks/>
          </p:cNvGrpSpPr>
          <p:nvPr/>
        </p:nvGrpSpPr>
        <p:grpSpPr bwMode="auto">
          <a:xfrm>
            <a:off x="398463" y="1670050"/>
            <a:ext cx="3076575" cy="1401763"/>
            <a:chOff x="336" y="513"/>
            <a:chExt cx="2021" cy="1051"/>
          </a:xfrm>
        </p:grpSpPr>
        <p:sp>
          <p:nvSpPr>
            <p:cNvPr id="7207" name="Oval 51"/>
            <p:cNvSpPr>
              <a:spLocks noChangeArrowheads="1"/>
            </p:cNvSpPr>
            <p:nvPr/>
          </p:nvSpPr>
          <p:spPr bwMode="auto">
            <a:xfrm rot="1767095">
              <a:off x="336" y="652"/>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7208" name="Group 52"/>
            <p:cNvGrpSpPr>
              <a:grpSpLocks/>
            </p:cNvGrpSpPr>
            <p:nvPr/>
          </p:nvGrpSpPr>
          <p:grpSpPr bwMode="auto">
            <a:xfrm>
              <a:off x="379" y="513"/>
              <a:ext cx="1978" cy="912"/>
              <a:chOff x="379" y="513"/>
              <a:chExt cx="1978" cy="912"/>
            </a:xfrm>
          </p:grpSpPr>
          <p:sp>
            <p:nvSpPr>
              <p:cNvPr id="7209" name="Oval 53" descr="Small confetti"/>
              <p:cNvSpPr>
                <a:spLocks noChangeArrowheads="1"/>
              </p:cNvSpPr>
              <p:nvPr/>
            </p:nvSpPr>
            <p:spPr bwMode="auto">
              <a:xfrm rot="1767095">
                <a:off x="379" y="513"/>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74" name="Text Box 54" descr="Small confetti"/>
              <p:cNvSpPr txBox="1">
                <a:spLocks noChangeArrowheads="1"/>
              </p:cNvSpPr>
              <p:nvPr/>
            </p:nvSpPr>
            <p:spPr bwMode="auto">
              <a:xfrm rot="1767095">
                <a:off x="873" y="706"/>
                <a:ext cx="1056" cy="628"/>
              </a:xfrm>
              <a:prstGeom prst="rect">
                <a:avLst/>
              </a:prstGeom>
              <a:pattFill prst="smConfetti">
                <a:fgClr>
                  <a:schemeClr val="accent1"/>
                </a:fgClr>
                <a:bgClr>
                  <a:schemeClr val="bg1"/>
                </a:bgClr>
              </a:pattFill>
              <a:ln w="101600" cmpd="tri">
                <a:noFill/>
                <a:miter lim="800000"/>
                <a:headEnd/>
                <a:tailEnd/>
              </a:ln>
              <a:effectLst/>
            </p:spPr>
            <p:txBody>
              <a:bodyPr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200" b="1">
                    <a:effectLst>
                      <a:outerShdw blurRad="38100" dist="38100" dir="2700000" algn="tl">
                        <a:srgbClr val="FFFFFF"/>
                      </a:outerShdw>
                    </a:effectLst>
                    <a:latin typeface="Arial" charset="0"/>
                  </a:rPr>
                  <a:t>SLOW</a:t>
                </a:r>
              </a:p>
              <a:p>
                <a:pPr algn="ctr" eaLnBrk="0" hangingPunct="0">
                  <a:defRPr/>
                </a:pPr>
                <a:r>
                  <a:rPr lang="en-US" sz="2200" b="1">
                    <a:effectLst>
                      <a:outerShdw blurRad="38100" dist="38100" dir="2700000" algn="tl">
                        <a:srgbClr val="FFFFFF"/>
                      </a:outerShdw>
                    </a:effectLst>
                    <a:latin typeface="Arial" charset="0"/>
                  </a:rPr>
                  <a:t>LEARNER</a:t>
                </a:r>
              </a:p>
            </p:txBody>
          </p:sp>
        </p:grpSp>
      </p:grpSp>
      <p:grpSp>
        <p:nvGrpSpPr>
          <p:cNvPr id="7176" name="Group 55"/>
          <p:cNvGrpSpPr>
            <a:grpSpLocks/>
          </p:cNvGrpSpPr>
          <p:nvPr/>
        </p:nvGrpSpPr>
        <p:grpSpPr bwMode="auto">
          <a:xfrm rot="-4148732">
            <a:off x="3339306" y="1010444"/>
            <a:ext cx="2636838" cy="3009900"/>
            <a:chOff x="-17" y="1213"/>
            <a:chExt cx="1978" cy="1978"/>
          </a:xfrm>
        </p:grpSpPr>
        <p:sp>
          <p:nvSpPr>
            <p:cNvPr id="7203" name="Oval 56"/>
            <p:cNvSpPr>
              <a:spLocks noChangeArrowheads="1"/>
            </p:cNvSpPr>
            <p:nvPr/>
          </p:nvSpPr>
          <p:spPr bwMode="auto">
            <a:xfrm rot="1767095">
              <a:off x="-17" y="1884"/>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7204" name="Group 57"/>
            <p:cNvGrpSpPr>
              <a:grpSpLocks/>
            </p:cNvGrpSpPr>
            <p:nvPr/>
          </p:nvGrpSpPr>
          <p:grpSpPr bwMode="auto">
            <a:xfrm rot="-2583621">
              <a:off x="559" y="1213"/>
              <a:ext cx="912" cy="1978"/>
              <a:chOff x="238" y="1203"/>
              <a:chExt cx="912" cy="1978"/>
            </a:xfrm>
          </p:grpSpPr>
          <p:sp>
            <p:nvSpPr>
              <p:cNvPr id="7205" name="Oval 58" descr="Small confetti"/>
              <p:cNvSpPr>
                <a:spLocks noChangeArrowheads="1"/>
              </p:cNvSpPr>
              <p:nvPr/>
            </p:nvSpPr>
            <p:spPr bwMode="auto">
              <a:xfrm rot="4350716">
                <a:off x="-295" y="1736"/>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79" name="Text Box 59" descr="Small confetti"/>
              <p:cNvSpPr txBox="1">
                <a:spLocks noChangeArrowheads="1"/>
              </p:cNvSpPr>
              <p:nvPr/>
            </p:nvSpPr>
            <p:spPr bwMode="auto">
              <a:xfrm rot="4350716">
                <a:off x="-72" y="2041"/>
                <a:ext cx="1445" cy="400"/>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AGGRESSIVE</a:t>
                </a:r>
              </a:p>
            </p:txBody>
          </p:sp>
        </p:grpSp>
      </p:grpSp>
      <p:grpSp>
        <p:nvGrpSpPr>
          <p:cNvPr id="7177" name="Group 60"/>
          <p:cNvGrpSpPr>
            <a:grpSpLocks/>
          </p:cNvGrpSpPr>
          <p:nvPr/>
        </p:nvGrpSpPr>
        <p:grpSpPr bwMode="auto">
          <a:xfrm>
            <a:off x="5875338" y="1773238"/>
            <a:ext cx="3074987" cy="1400175"/>
            <a:chOff x="4080" y="515"/>
            <a:chExt cx="2020" cy="1050"/>
          </a:xfrm>
        </p:grpSpPr>
        <p:sp>
          <p:nvSpPr>
            <p:cNvPr id="7199" name="Oval 61"/>
            <p:cNvSpPr>
              <a:spLocks noChangeArrowheads="1"/>
            </p:cNvSpPr>
            <p:nvPr/>
          </p:nvSpPr>
          <p:spPr bwMode="auto">
            <a:xfrm rot="1767095">
              <a:off x="4080" y="653"/>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7200" name="Group 62"/>
            <p:cNvGrpSpPr>
              <a:grpSpLocks/>
            </p:cNvGrpSpPr>
            <p:nvPr/>
          </p:nvGrpSpPr>
          <p:grpSpPr bwMode="auto">
            <a:xfrm>
              <a:off x="4122" y="515"/>
              <a:ext cx="1978" cy="912"/>
              <a:chOff x="4122" y="515"/>
              <a:chExt cx="1978" cy="912"/>
            </a:xfrm>
          </p:grpSpPr>
          <p:sp>
            <p:nvSpPr>
              <p:cNvPr id="7201" name="Oval 63" descr="Small confetti"/>
              <p:cNvSpPr>
                <a:spLocks noChangeArrowheads="1"/>
              </p:cNvSpPr>
              <p:nvPr/>
            </p:nvSpPr>
            <p:spPr bwMode="auto">
              <a:xfrm rot="1767095">
                <a:off x="4122" y="515"/>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84" name="Text Box 64" descr="Small confetti"/>
              <p:cNvSpPr txBox="1">
                <a:spLocks noChangeArrowheads="1"/>
              </p:cNvSpPr>
              <p:nvPr/>
            </p:nvSpPr>
            <p:spPr bwMode="auto">
              <a:xfrm rot="1767095">
                <a:off x="4367" y="836"/>
                <a:ext cx="1546" cy="400"/>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HYPERACTIVE</a:t>
                </a:r>
              </a:p>
            </p:txBody>
          </p:sp>
        </p:grpSp>
      </p:grpSp>
      <p:grpSp>
        <p:nvGrpSpPr>
          <p:cNvPr id="7178" name="Group 65"/>
          <p:cNvGrpSpPr>
            <a:grpSpLocks/>
          </p:cNvGrpSpPr>
          <p:nvPr/>
        </p:nvGrpSpPr>
        <p:grpSpPr bwMode="auto">
          <a:xfrm>
            <a:off x="5875338" y="3500438"/>
            <a:ext cx="3076575" cy="1403350"/>
            <a:chOff x="4128" y="1904"/>
            <a:chExt cx="2022" cy="1052"/>
          </a:xfrm>
        </p:grpSpPr>
        <p:sp>
          <p:nvSpPr>
            <p:cNvPr id="7195" name="Oval 66"/>
            <p:cNvSpPr>
              <a:spLocks noChangeArrowheads="1"/>
            </p:cNvSpPr>
            <p:nvPr/>
          </p:nvSpPr>
          <p:spPr bwMode="auto">
            <a:xfrm rot="1767095">
              <a:off x="4128" y="2044"/>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7196" name="Group 67"/>
            <p:cNvGrpSpPr>
              <a:grpSpLocks/>
            </p:cNvGrpSpPr>
            <p:nvPr/>
          </p:nvGrpSpPr>
          <p:grpSpPr bwMode="auto">
            <a:xfrm>
              <a:off x="4172" y="1904"/>
              <a:ext cx="1978" cy="912"/>
              <a:chOff x="4172" y="1904"/>
              <a:chExt cx="1978" cy="912"/>
            </a:xfrm>
          </p:grpSpPr>
          <p:sp>
            <p:nvSpPr>
              <p:cNvPr id="7197" name="Oval 68" descr="Small confetti"/>
              <p:cNvSpPr>
                <a:spLocks noChangeArrowheads="1"/>
              </p:cNvSpPr>
              <p:nvPr/>
            </p:nvSpPr>
            <p:spPr bwMode="auto">
              <a:xfrm rot="1767095">
                <a:off x="4172" y="1904"/>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89" name="Text Box 69" descr="Small confetti"/>
              <p:cNvSpPr txBox="1">
                <a:spLocks noChangeArrowheads="1"/>
              </p:cNvSpPr>
              <p:nvPr/>
            </p:nvSpPr>
            <p:spPr bwMode="auto">
              <a:xfrm rot="1767095">
                <a:off x="4392" y="2228"/>
                <a:ext cx="1590" cy="400"/>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UNMOTIVATED</a:t>
                </a:r>
              </a:p>
            </p:txBody>
          </p:sp>
        </p:grpSp>
      </p:grpSp>
      <p:grpSp>
        <p:nvGrpSpPr>
          <p:cNvPr id="7179" name="Group 70"/>
          <p:cNvGrpSpPr>
            <a:grpSpLocks/>
          </p:cNvGrpSpPr>
          <p:nvPr/>
        </p:nvGrpSpPr>
        <p:grpSpPr bwMode="auto">
          <a:xfrm>
            <a:off x="200025" y="5010150"/>
            <a:ext cx="3011488" cy="1481138"/>
            <a:chOff x="305" y="3120"/>
            <a:chExt cx="1929" cy="958"/>
          </a:xfrm>
        </p:grpSpPr>
        <p:sp>
          <p:nvSpPr>
            <p:cNvPr id="7191" name="Oval 71"/>
            <p:cNvSpPr>
              <a:spLocks noChangeArrowheads="1"/>
            </p:cNvSpPr>
            <p:nvPr/>
          </p:nvSpPr>
          <p:spPr bwMode="auto">
            <a:xfrm rot="1146584">
              <a:off x="305" y="3291"/>
              <a:ext cx="1929" cy="787"/>
            </a:xfrm>
            <a:prstGeom prst="ellipse">
              <a:avLst/>
            </a:prstGeom>
            <a:solidFill>
              <a:schemeClr val="accent1"/>
            </a:solidFill>
            <a:ln w="101600" cmpd="tri">
              <a:noFill/>
              <a:round/>
              <a:headEnd/>
              <a:tailEnd/>
            </a:ln>
          </p:spPr>
          <p:txBody>
            <a:bodyPr wrap="none" anchor="ctr" anchorCtr="1"/>
            <a:lstStyle/>
            <a:p>
              <a:endParaRPr lang="en-US"/>
            </a:p>
          </p:txBody>
        </p:sp>
        <p:grpSp>
          <p:nvGrpSpPr>
            <p:cNvPr id="7192" name="Group 72"/>
            <p:cNvGrpSpPr>
              <a:grpSpLocks/>
            </p:cNvGrpSpPr>
            <p:nvPr/>
          </p:nvGrpSpPr>
          <p:grpSpPr bwMode="auto">
            <a:xfrm rot="-3204131">
              <a:off x="852" y="2711"/>
              <a:ext cx="889" cy="1707"/>
              <a:chOff x="248" y="1208"/>
              <a:chExt cx="912" cy="1978"/>
            </a:xfrm>
          </p:grpSpPr>
          <p:sp>
            <p:nvSpPr>
              <p:cNvPr id="7193" name="Oval 73" descr="Small confetti"/>
              <p:cNvSpPr>
                <a:spLocks noChangeArrowheads="1"/>
              </p:cNvSpPr>
              <p:nvPr/>
            </p:nvSpPr>
            <p:spPr bwMode="auto">
              <a:xfrm rot="4350716">
                <a:off x="-285" y="1741"/>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94" name="Text Box 74" descr="Small confetti"/>
              <p:cNvSpPr txBox="1">
                <a:spLocks noChangeArrowheads="1"/>
              </p:cNvSpPr>
              <p:nvPr/>
            </p:nvSpPr>
            <p:spPr bwMode="auto">
              <a:xfrm rot="4350716">
                <a:off x="-18" y="2045"/>
                <a:ext cx="1355" cy="354"/>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IMPULSIVE</a:t>
                </a:r>
              </a:p>
            </p:txBody>
          </p:sp>
        </p:grpSp>
      </p:grpSp>
      <p:grpSp>
        <p:nvGrpSpPr>
          <p:cNvPr id="7180" name="Group 75"/>
          <p:cNvGrpSpPr>
            <a:grpSpLocks/>
          </p:cNvGrpSpPr>
          <p:nvPr/>
        </p:nvGrpSpPr>
        <p:grpSpPr bwMode="auto">
          <a:xfrm>
            <a:off x="2995613" y="5084763"/>
            <a:ext cx="3073400" cy="1401762"/>
            <a:chOff x="2496" y="3433"/>
            <a:chExt cx="2020" cy="1051"/>
          </a:xfrm>
        </p:grpSpPr>
        <p:sp>
          <p:nvSpPr>
            <p:cNvPr id="7187" name="Oval 76"/>
            <p:cNvSpPr>
              <a:spLocks noChangeArrowheads="1"/>
            </p:cNvSpPr>
            <p:nvPr/>
          </p:nvSpPr>
          <p:spPr bwMode="auto">
            <a:xfrm rot="1767095">
              <a:off x="2496" y="3572"/>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7188" name="Group 77"/>
            <p:cNvGrpSpPr>
              <a:grpSpLocks/>
            </p:cNvGrpSpPr>
            <p:nvPr/>
          </p:nvGrpSpPr>
          <p:grpSpPr bwMode="auto">
            <a:xfrm>
              <a:off x="2538" y="3433"/>
              <a:ext cx="1978" cy="912"/>
              <a:chOff x="2538" y="3433"/>
              <a:chExt cx="1978" cy="912"/>
            </a:xfrm>
          </p:grpSpPr>
          <p:sp>
            <p:nvSpPr>
              <p:cNvPr id="7189" name="Oval 78" descr="Small confetti"/>
              <p:cNvSpPr>
                <a:spLocks noChangeArrowheads="1"/>
              </p:cNvSpPr>
              <p:nvPr/>
            </p:nvSpPr>
            <p:spPr bwMode="auto">
              <a:xfrm rot="1767095">
                <a:off x="2538" y="3433"/>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199" name="Text Box 79" descr="Small confetti"/>
              <p:cNvSpPr txBox="1">
                <a:spLocks noChangeArrowheads="1"/>
              </p:cNvSpPr>
              <p:nvPr/>
            </p:nvSpPr>
            <p:spPr bwMode="auto">
              <a:xfrm rot="1767095">
                <a:off x="3065" y="3754"/>
                <a:ext cx="989" cy="400"/>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DEFIANT</a:t>
                </a:r>
              </a:p>
            </p:txBody>
          </p:sp>
        </p:grpSp>
      </p:grpSp>
      <p:grpSp>
        <p:nvGrpSpPr>
          <p:cNvPr id="7181" name="Group 80"/>
          <p:cNvGrpSpPr>
            <a:grpSpLocks/>
          </p:cNvGrpSpPr>
          <p:nvPr/>
        </p:nvGrpSpPr>
        <p:grpSpPr bwMode="auto">
          <a:xfrm>
            <a:off x="5443538" y="5084763"/>
            <a:ext cx="3073400" cy="1403350"/>
            <a:chOff x="3984" y="3010"/>
            <a:chExt cx="2020" cy="1051"/>
          </a:xfrm>
        </p:grpSpPr>
        <p:sp>
          <p:nvSpPr>
            <p:cNvPr id="7183" name="Oval 81"/>
            <p:cNvSpPr>
              <a:spLocks noChangeArrowheads="1"/>
            </p:cNvSpPr>
            <p:nvPr/>
          </p:nvSpPr>
          <p:spPr bwMode="auto">
            <a:xfrm rot="1767095">
              <a:off x="3984" y="3149"/>
              <a:ext cx="1978" cy="912"/>
            </a:xfrm>
            <a:prstGeom prst="ellipse">
              <a:avLst/>
            </a:prstGeom>
            <a:solidFill>
              <a:schemeClr val="accent1"/>
            </a:solidFill>
            <a:ln w="101600" cmpd="tri">
              <a:noFill/>
              <a:round/>
              <a:headEnd/>
              <a:tailEnd/>
            </a:ln>
          </p:spPr>
          <p:txBody>
            <a:bodyPr wrap="none" anchor="ctr" anchorCtr="1"/>
            <a:lstStyle/>
            <a:p>
              <a:endParaRPr lang="en-US"/>
            </a:p>
          </p:txBody>
        </p:sp>
        <p:grpSp>
          <p:nvGrpSpPr>
            <p:cNvPr id="7184" name="Group 82"/>
            <p:cNvGrpSpPr>
              <a:grpSpLocks/>
            </p:cNvGrpSpPr>
            <p:nvPr/>
          </p:nvGrpSpPr>
          <p:grpSpPr bwMode="auto">
            <a:xfrm>
              <a:off x="4026" y="3010"/>
              <a:ext cx="1978" cy="912"/>
              <a:chOff x="4026" y="3010"/>
              <a:chExt cx="1978" cy="912"/>
            </a:xfrm>
          </p:grpSpPr>
          <p:sp>
            <p:nvSpPr>
              <p:cNvPr id="7185" name="Oval 83" descr="Small confetti"/>
              <p:cNvSpPr>
                <a:spLocks noChangeArrowheads="1"/>
              </p:cNvSpPr>
              <p:nvPr/>
            </p:nvSpPr>
            <p:spPr bwMode="auto">
              <a:xfrm rot="1767095">
                <a:off x="4026" y="3010"/>
                <a:ext cx="1978" cy="912"/>
              </a:xfrm>
              <a:prstGeom prst="ellipse">
                <a:avLst/>
              </a:prstGeom>
              <a:pattFill prst="smConfetti">
                <a:fgClr>
                  <a:schemeClr val="accent1"/>
                </a:fgClr>
                <a:bgClr>
                  <a:schemeClr val="bg1"/>
                </a:bgClr>
              </a:pattFill>
              <a:ln w="101600" cmpd="tri">
                <a:solidFill>
                  <a:schemeClr val="tx1"/>
                </a:solidFill>
                <a:round/>
                <a:headEnd/>
                <a:tailEnd/>
              </a:ln>
            </p:spPr>
            <p:txBody>
              <a:bodyPr wrap="none" anchor="ctr" anchorCtr="1"/>
              <a:lstStyle/>
              <a:p>
                <a:endParaRPr lang="en-US"/>
              </a:p>
            </p:txBody>
          </p:sp>
          <p:sp>
            <p:nvSpPr>
              <p:cNvPr id="5204" name="Text Box 84" descr="Small confetti"/>
              <p:cNvSpPr txBox="1">
                <a:spLocks noChangeArrowheads="1"/>
              </p:cNvSpPr>
              <p:nvPr/>
            </p:nvSpPr>
            <p:spPr bwMode="auto">
              <a:xfrm rot="1767095">
                <a:off x="4341" y="3333"/>
                <a:ext cx="1401" cy="399"/>
              </a:xfrm>
              <a:prstGeom prst="rect">
                <a:avLst/>
              </a:prstGeom>
              <a:pattFill prst="smConfetti">
                <a:fgClr>
                  <a:schemeClr val="accent1"/>
                </a:fgClr>
                <a:bgClr>
                  <a:schemeClr val="bg1"/>
                </a:bgClr>
              </a:pattFill>
              <a:ln w="101600" cmpd="tri">
                <a:noFill/>
                <a:miter lim="800000"/>
                <a:headEnd/>
                <a:tailEnd/>
              </a:ln>
              <a:effectLst/>
            </p:spPr>
            <p:txBody>
              <a:bodyPr wrap="none" anchor="ctr" anchorCtr="1">
                <a:spAutoFit/>
              </a:bodyPr>
              <a:lstStyle/>
              <a:p>
                <a:pPr algn="ctr" eaLnBrk="0" hangingPunct="0">
                  <a:defRPr/>
                </a:pPr>
                <a:endParaRPr lang="en-US" sz="500" b="1">
                  <a:effectLst>
                    <a:outerShdw blurRad="38100" dist="38100" dir="2700000" algn="tl">
                      <a:srgbClr val="FFFFFF"/>
                    </a:outerShdw>
                  </a:effectLst>
                  <a:latin typeface="Arial" charset="0"/>
                </a:endParaRPr>
              </a:p>
              <a:p>
                <a:pPr algn="ctr" eaLnBrk="0" hangingPunct="0">
                  <a:defRPr/>
                </a:pPr>
                <a:r>
                  <a:rPr lang="en-US" sz="2400" b="1">
                    <a:effectLst>
                      <a:outerShdw blurRad="38100" dist="38100" dir="2700000" algn="tl">
                        <a:srgbClr val="FFFFFF"/>
                      </a:outerShdw>
                    </a:effectLst>
                    <a:latin typeface="Arial" charset="0"/>
                  </a:rPr>
                  <a:t>WITHDRAWN</a:t>
                </a:r>
              </a:p>
            </p:txBody>
          </p:sp>
        </p:grpSp>
      </p:grpSp>
      <p:sp>
        <p:nvSpPr>
          <p:cNvPr id="5205" name="Rectangle 85"/>
          <p:cNvSpPr>
            <a:spLocks noChangeArrowheads="1"/>
          </p:cNvSpPr>
          <p:nvPr/>
        </p:nvSpPr>
        <p:spPr bwMode="auto">
          <a:xfrm>
            <a:off x="762000" y="457200"/>
            <a:ext cx="8550275" cy="1295400"/>
          </a:xfrm>
          <a:prstGeom prst="rect">
            <a:avLst/>
          </a:prstGeom>
          <a:noFill/>
          <a:ln w="9525">
            <a:noFill/>
            <a:miter lim="800000"/>
            <a:headEnd/>
            <a:tailEnd/>
          </a:ln>
          <a:effectLst/>
        </p:spPr>
        <p:txBody>
          <a:bodyPr lIns="101882" tIns="50941" rIns="101882" bIns="50941" anchor="ctr"/>
          <a:lstStyle/>
          <a:p>
            <a:pPr algn="ctr">
              <a:defRPr/>
            </a:pPr>
            <a:endParaRPr lang="en-US" sz="4400">
              <a:solidFill>
                <a:schemeClr val="tx2"/>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66">
                                            <p:txEl>
                                              <p:pRg st="0" end="0"/>
                                            </p:txEl>
                                          </p:spTgt>
                                        </p:tgtEl>
                                        <p:attrNameLst>
                                          <p:attrName>style.visibility</p:attrName>
                                        </p:attrNameLst>
                                      </p:cBhvr>
                                      <p:to>
                                        <p:strVal val="visible"/>
                                      </p:to>
                                    </p:set>
                                    <p:animEffect transition="in" filter="dissolve">
                                      <p:cBhvr>
                                        <p:cTn id="7" dur="500"/>
                                        <p:tgtEl>
                                          <p:spTgt spid="5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6"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imagesCAQHLY7B"/>
          <p:cNvPicPr>
            <a:picLocks noChangeAspect="1" noChangeArrowheads="1"/>
          </p:cNvPicPr>
          <p:nvPr/>
        </p:nvPicPr>
        <p:blipFill>
          <a:blip r:embed="rId2" cstate="print">
            <a:lum bright="18000"/>
          </a:blip>
          <a:srcRect b="23438"/>
          <a:stretch>
            <a:fillRect/>
          </a:stretch>
        </p:blipFill>
        <p:spPr bwMode="auto">
          <a:xfrm>
            <a:off x="4648200" y="1524000"/>
            <a:ext cx="4419600" cy="5334000"/>
          </a:xfrm>
          <a:prstGeom prst="rect">
            <a:avLst/>
          </a:prstGeom>
          <a:noFill/>
          <a:ln w="9525">
            <a:noFill/>
            <a:miter lim="800000"/>
            <a:headEnd/>
            <a:tailEnd/>
          </a:ln>
        </p:spPr>
      </p:pic>
      <p:sp>
        <p:nvSpPr>
          <p:cNvPr id="15365" name="Rectangle 5"/>
          <p:cNvSpPr>
            <a:spLocks noGrp="1" noChangeArrowheads="1"/>
          </p:cNvSpPr>
          <p:nvPr>
            <p:ph type="title"/>
          </p:nvPr>
        </p:nvSpPr>
        <p:spPr>
          <a:xfrm>
            <a:off x="838200" y="228600"/>
            <a:ext cx="7924800" cy="1219200"/>
          </a:xfrm>
          <a:effectLst>
            <a:outerShdw dist="35921" dir="2700000" algn="ctr" rotWithShape="0">
              <a:schemeClr val="bg2"/>
            </a:outerShdw>
          </a:effectLst>
        </p:spPr>
        <p:txBody>
          <a:bodyPr/>
          <a:lstStyle/>
          <a:p>
            <a:pPr eaLnBrk="1" hangingPunct="1">
              <a:defRPr/>
            </a:pPr>
            <a:r>
              <a:rPr lang="en-US" smtClean="0"/>
              <a:t>Belief in Inclusion</a:t>
            </a:r>
          </a:p>
        </p:txBody>
      </p:sp>
      <p:sp>
        <p:nvSpPr>
          <p:cNvPr id="15366" name="Rectangle 6"/>
          <p:cNvSpPr>
            <a:spLocks noGrp="1" noChangeArrowheads="1"/>
          </p:cNvSpPr>
          <p:nvPr>
            <p:ph type="body" sz="half" idx="1"/>
          </p:nvPr>
        </p:nvSpPr>
        <p:spPr>
          <a:xfrm>
            <a:off x="4859338" y="1905000"/>
            <a:ext cx="4284662" cy="4495800"/>
          </a:xfrm>
          <a:effectLst>
            <a:outerShdw dist="35921" dir="2700000" algn="ctr" rotWithShape="0">
              <a:srgbClr val="FFFF66"/>
            </a:outerShdw>
          </a:effectLst>
        </p:spPr>
        <p:txBody>
          <a:bodyPr/>
          <a:lstStyle/>
          <a:p>
            <a:pPr eaLnBrk="1" hangingPunct="1">
              <a:defRPr/>
            </a:pPr>
            <a:r>
              <a:rPr lang="en-US" sz="1800" b="1" smtClean="0"/>
              <a:t>Partnership </a:t>
            </a:r>
          </a:p>
          <a:p>
            <a:pPr eaLnBrk="1" hangingPunct="1">
              <a:defRPr/>
            </a:pPr>
            <a:r>
              <a:rPr lang="en-US" sz="1800" b="1" smtClean="0"/>
              <a:t>Parents</a:t>
            </a:r>
          </a:p>
          <a:p>
            <a:pPr eaLnBrk="1" hangingPunct="1">
              <a:defRPr/>
            </a:pPr>
            <a:r>
              <a:rPr lang="en-US" sz="1800" b="1" smtClean="0"/>
              <a:t>Rehabilitation Professionals </a:t>
            </a:r>
          </a:p>
          <a:p>
            <a:pPr eaLnBrk="1" hangingPunct="1">
              <a:defRPr/>
            </a:pPr>
            <a:r>
              <a:rPr lang="en-US" sz="1800" b="1" smtClean="0"/>
              <a:t>Mainstream School </a:t>
            </a:r>
          </a:p>
          <a:p>
            <a:pPr eaLnBrk="1" hangingPunct="1">
              <a:defRPr/>
            </a:pPr>
            <a:r>
              <a:rPr lang="en-US" sz="1800" b="1" smtClean="0"/>
              <a:t>Civil Society</a:t>
            </a:r>
          </a:p>
          <a:p>
            <a:pPr eaLnBrk="1" hangingPunct="1">
              <a:defRPr/>
            </a:pPr>
            <a:r>
              <a:rPr lang="en-US" sz="1800" b="1" smtClean="0"/>
              <a:t>Funding Partners </a:t>
            </a:r>
          </a:p>
          <a:p>
            <a:pPr eaLnBrk="1" hangingPunct="1">
              <a:defRPr/>
            </a:pPr>
            <a:endParaRPr lang="en-US" sz="1800" b="1" smtClean="0"/>
          </a:p>
          <a:p>
            <a:pPr eaLnBrk="1" hangingPunct="1">
              <a:defRPr/>
            </a:pPr>
            <a:r>
              <a:rPr lang="en-US" sz="1800" b="1" smtClean="0"/>
              <a:t>Bond between</a:t>
            </a:r>
          </a:p>
          <a:p>
            <a:pPr eaLnBrk="1" hangingPunct="1">
              <a:defRPr/>
            </a:pPr>
            <a:r>
              <a:rPr lang="en-US" sz="1800" b="1" smtClean="0"/>
              <a:t>2000 + parents</a:t>
            </a:r>
          </a:p>
          <a:p>
            <a:pPr eaLnBrk="1" hangingPunct="1">
              <a:defRPr/>
            </a:pPr>
            <a:r>
              <a:rPr lang="en-US" sz="1800" b="1" smtClean="0"/>
              <a:t>250 + Teachers </a:t>
            </a:r>
          </a:p>
          <a:p>
            <a:pPr eaLnBrk="1" hangingPunct="1">
              <a:defRPr/>
            </a:pPr>
            <a:r>
              <a:rPr lang="en-US" sz="1800" b="1" smtClean="0"/>
              <a:t>350 + Rehab professionals </a:t>
            </a:r>
          </a:p>
          <a:p>
            <a:pPr eaLnBrk="1" hangingPunct="1">
              <a:defRPr/>
            </a:pPr>
            <a:r>
              <a:rPr lang="en-US" sz="1800" b="1" smtClean="0"/>
              <a:t>10000+ Civil Society members </a:t>
            </a:r>
          </a:p>
          <a:p>
            <a:pPr eaLnBrk="1" hangingPunct="1">
              <a:defRPr/>
            </a:pPr>
            <a:r>
              <a:rPr lang="en-US" sz="1800" b="1" smtClean="0"/>
              <a:t>++++++++ Many more</a:t>
            </a:r>
            <a:r>
              <a:rPr lang="en-US" sz="1800" smtClean="0"/>
              <a:t> </a:t>
            </a:r>
          </a:p>
        </p:txBody>
      </p:sp>
      <p:pic>
        <p:nvPicPr>
          <p:cNvPr id="46085" name="Picture 7" descr="imagesCAY3CAST"/>
          <p:cNvPicPr>
            <a:picLocks noChangeAspect="1" noChangeArrowheads="1"/>
          </p:cNvPicPr>
          <p:nvPr/>
        </p:nvPicPr>
        <p:blipFill>
          <a:blip r:embed="rId3" cstate="print">
            <a:lum bright="12000"/>
          </a:blip>
          <a:srcRect l="4233" t="2777" r="6879" b="5556"/>
          <a:stretch>
            <a:fillRect/>
          </a:stretch>
        </p:blipFill>
        <p:spPr bwMode="auto">
          <a:xfrm>
            <a:off x="0" y="1524000"/>
            <a:ext cx="4572000" cy="5334000"/>
          </a:xfrm>
          <a:prstGeom prst="rect">
            <a:avLst/>
          </a:prstGeom>
          <a:noFill/>
          <a:ln w="9525">
            <a:noFill/>
            <a:miter lim="800000"/>
            <a:headEnd/>
            <a:tailEnd/>
          </a:ln>
        </p:spPr>
      </p:pic>
      <p:sp>
        <p:nvSpPr>
          <p:cNvPr id="15368" name="Text Box 8"/>
          <p:cNvSpPr txBox="1">
            <a:spLocks noChangeArrowheads="1"/>
          </p:cNvSpPr>
          <p:nvPr/>
        </p:nvSpPr>
        <p:spPr bwMode="auto">
          <a:xfrm>
            <a:off x="0" y="1676400"/>
            <a:ext cx="4495800" cy="4584700"/>
          </a:xfrm>
          <a:prstGeom prst="rect">
            <a:avLst/>
          </a:prstGeom>
          <a:noFill/>
          <a:ln w="9525">
            <a:noFill/>
            <a:miter lim="800000"/>
            <a:headEnd/>
            <a:tailEnd/>
          </a:ln>
          <a:effectLst>
            <a:outerShdw dist="35921" dir="2700000" algn="ctr" rotWithShape="0">
              <a:srgbClr val="FFFF66"/>
            </a:outerShdw>
          </a:effectLst>
        </p:spPr>
        <p:txBody>
          <a:bodyPr>
            <a:spAutoFit/>
          </a:bodyPr>
          <a:lstStyle/>
          <a:p>
            <a:pPr algn="ctr" eaLnBrk="0" hangingPunct="0">
              <a:lnSpc>
                <a:spcPct val="160000"/>
              </a:lnSpc>
              <a:spcBef>
                <a:spcPct val="20000"/>
              </a:spcBef>
              <a:buClr>
                <a:schemeClr val="accent1"/>
              </a:buClr>
              <a:buSzPct val="55000"/>
              <a:buFont typeface="Wingdings" pitchFamily="2" charset="2"/>
              <a:buNone/>
              <a:defRPr/>
            </a:pPr>
            <a:r>
              <a:rPr kumimoji="1" lang="en-US" sz="3600" b="1">
                <a:solidFill>
                  <a:srgbClr val="3333CC"/>
                </a:solidFill>
                <a:latin typeface="Futura XBlkCnIt BT" pitchFamily="34" charset="0"/>
              </a:rPr>
              <a:t>This is </a:t>
            </a:r>
            <a:r>
              <a:rPr kumimoji="1" lang="en-US" sz="4800" b="1">
                <a:solidFill>
                  <a:srgbClr val="3333CC"/>
                </a:solidFill>
                <a:latin typeface="Futura XBlkCnIt BT" pitchFamily="34" charset="0"/>
              </a:rPr>
              <a:t>RIGHTS</a:t>
            </a:r>
            <a:r>
              <a:rPr kumimoji="1" lang="en-US" sz="3600" b="1">
                <a:solidFill>
                  <a:srgbClr val="3333CC"/>
                </a:solidFill>
                <a:latin typeface="Futura XBlkCnIt BT" pitchFamily="34" charset="0"/>
              </a:rPr>
              <a:t> of each and every individual </a:t>
            </a:r>
          </a:p>
          <a:p>
            <a:pPr algn="ctr">
              <a:lnSpc>
                <a:spcPct val="160000"/>
              </a:lnSpc>
              <a:defRPr/>
            </a:pPr>
            <a:r>
              <a:rPr lang="en-US" sz="2800" b="1"/>
              <a:t>“</a:t>
            </a:r>
            <a:r>
              <a:rPr lang="en-US" sz="2000" b="1"/>
              <a:t>Transition into Mainstream</a:t>
            </a:r>
            <a:r>
              <a:rPr lang="en-US" sz="2800" b="1"/>
              <a:t> </a:t>
            </a:r>
            <a:r>
              <a:rPr lang="en-US" sz="3600" b="1"/>
              <a:t>education system”</a:t>
            </a:r>
            <a:r>
              <a:rPr lang="en-US" sz="3200" b="1">
                <a:latin typeface="Futura XBlkCnIt BT" pitchFamily="34" charset="0"/>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838200" y="228600"/>
            <a:ext cx="7924800" cy="1219200"/>
          </a:xfrm>
          <a:effectLst>
            <a:outerShdw dist="35921" dir="2700000" algn="ctr" rotWithShape="0">
              <a:schemeClr val="bg2"/>
            </a:outerShdw>
          </a:effectLst>
        </p:spPr>
        <p:txBody>
          <a:bodyPr/>
          <a:lstStyle/>
          <a:p>
            <a:pPr eaLnBrk="1" hangingPunct="1">
              <a:defRPr/>
            </a:pPr>
            <a:r>
              <a:rPr lang="en-US" smtClean="0"/>
              <a:t>Consequences</a:t>
            </a:r>
          </a:p>
        </p:txBody>
      </p:sp>
      <p:pic>
        <p:nvPicPr>
          <p:cNvPr id="47107" name="Picture 5" descr="MANSI"/>
          <p:cNvPicPr>
            <a:picLocks noChangeAspect="1" noChangeArrowheads="1"/>
          </p:cNvPicPr>
          <p:nvPr/>
        </p:nvPicPr>
        <p:blipFill>
          <a:blip r:embed="rId2" cstate="print"/>
          <a:srcRect/>
          <a:stretch>
            <a:fillRect/>
          </a:stretch>
        </p:blipFill>
        <p:spPr bwMode="auto">
          <a:xfrm>
            <a:off x="533400" y="1524000"/>
            <a:ext cx="2209800" cy="2219325"/>
          </a:xfrm>
          <a:prstGeom prst="rect">
            <a:avLst/>
          </a:prstGeom>
          <a:noFill/>
          <a:ln w="9525">
            <a:noFill/>
            <a:miter lim="800000"/>
            <a:headEnd/>
            <a:tailEnd/>
          </a:ln>
        </p:spPr>
      </p:pic>
      <p:pic>
        <p:nvPicPr>
          <p:cNvPr id="47108" name="Picture 6" descr="KRISHAN"/>
          <p:cNvPicPr>
            <a:picLocks noChangeAspect="1" noChangeArrowheads="1"/>
          </p:cNvPicPr>
          <p:nvPr/>
        </p:nvPicPr>
        <p:blipFill>
          <a:blip r:embed="rId3" cstate="print"/>
          <a:srcRect/>
          <a:stretch>
            <a:fillRect/>
          </a:stretch>
        </p:blipFill>
        <p:spPr bwMode="auto">
          <a:xfrm>
            <a:off x="3581400" y="1524000"/>
            <a:ext cx="2209800" cy="2209800"/>
          </a:xfrm>
          <a:prstGeom prst="rect">
            <a:avLst/>
          </a:prstGeom>
          <a:noFill/>
          <a:ln w="9525">
            <a:noFill/>
            <a:miter lim="800000"/>
            <a:headEnd/>
            <a:tailEnd/>
          </a:ln>
        </p:spPr>
      </p:pic>
      <p:sp>
        <p:nvSpPr>
          <p:cNvPr id="47109" name="Text Box 7"/>
          <p:cNvSpPr txBox="1">
            <a:spLocks noChangeArrowheads="1"/>
          </p:cNvSpPr>
          <p:nvPr/>
        </p:nvSpPr>
        <p:spPr bwMode="auto">
          <a:xfrm>
            <a:off x="152400" y="3733800"/>
            <a:ext cx="2819400" cy="2435225"/>
          </a:xfrm>
          <a:prstGeom prst="rect">
            <a:avLst/>
          </a:prstGeom>
          <a:solidFill>
            <a:srgbClr val="FFFFCC"/>
          </a:solidFill>
          <a:ln w="9525">
            <a:noFill/>
            <a:miter lim="800000"/>
            <a:headEnd/>
            <a:tailEnd/>
          </a:ln>
        </p:spPr>
        <p:txBody>
          <a:bodyPr>
            <a:spAutoFit/>
          </a:bodyPr>
          <a:lstStyle/>
          <a:p>
            <a:pPr eaLnBrk="0" hangingPunct="0">
              <a:lnSpc>
                <a:spcPct val="160000"/>
              </a:lnSpc>
            </a:pPr>
            <a:r>
              <a:rPr lang="en-US" sz="1600">
                <a:latin typeface="Futura XBlkCnIt BT" pitchFamily="34" charset="0"/>
              </a:rPr>
              <a:t>Autistic Child ‘A’ was placed and withdrawn from school </a:t>
            </a:r>
          </a:p>
          <a:p>
            <a:pPr eaLnBrk="0" hangingPunct="0">
              <a:lnSpc>
                <a:spcPct val="160000"/>
              </a:lnSpc>
            </a:pPr>
            <a:r>
              <a:rPr lang="en-US" sz="1600">
                <a:latin typeface="Futura XBlkCnIt BT" pitchFamily="34" charset="0"/>
              </a:rPr>
              <a:t>within 3 months….  </a:t>
            </a:r>
            <a:r>
              <a:rPr lang="en-US" sz="1600" b="1">
                <a:solidFill>
                  <a:schemeClr val="hlink"/>
                </a:solidFill>
                <a:latin typeface="Futura XBlkCnIt BT" pitchFamily="34" charset="0"/>
              </a:rPr>
              <a:t>w</a:t>
            </a:r>
            <a:r>
              <a:rPr lang="en-US" sz="1600" b="1">
                <a:solidFill>
                  <a:srgbClr val="3333CC"/>
                </a:solidFill>
                <a:latin typeface="Futura XBlkCnIt BT" pitchFamily="34" charset="0"/>
              </a:rPr>
              <a:t>e trained 2 teachers of same school</a:t>
            </a:r>
            <a:r>
              <a:rPr lang="en-US" sz="1600">
                <a:latin typeface="Futura XBlkCnIt BT" pitchFamily="34" charset="0"/>
              </a:rPr>
              <a:t> and again placed ‘A’ Now she is in class three   </a:t>
            </a:r>
          </a:p>
        </p:txBody>
      </p:sp>
      <p:sp>
        <p:nvSpPr>
          <p:cNvPr id="47110" name="Text Box 8"/>
          <p:cNvSpPr txBox="1">
            <a:spLocks noChangeArrowheads="1"/>
          </p:cNvSpPr>
          <p:nvPr/>
        </p:nvSpPr>
        <p:spPr bwMode="auto">
          <a:xfrm>
            <a:off x="3276600" y="3733800"/>
            <a:ext cx="2819400" cy="2492375"/>
          </a:xfrm>
          <a:prstGeom prst="rect">
            <a:avLst/>
          </a:prstGeom>
          <a:solidFill>
            <a:srgbClr val="FFCCCC"/>
          </a:solidFill>
          <a:ln w="9525">
            <a:noFill/>
            <a:miter lim="800000"/>
            <a:headEnd/>
            <a:tailEnd/>
          </a:ln>
        </p:spPr>
        <p:txBody>
          <a:bodyPr>
            <a:spAutoFit/>
          </a:bodyPr>
          <a:lstStyle/>
          <a:p>
            <a:pPr eaLnBrk="0" hangingPunct="0">
              <a:lnSpc>
                <a:spcPct val="140000"/>
              </a:lnSpc>
            </a:pPr>
            <a:r>
              <a:rPr lang="en-US" sz="1600">
                <a:latin typeface="Futura XBlkCnIt BT" pitchFamily="34" charset="0"/>
              </a:rPr>
              <a:t>‘K’ was placed with written plan for teachers n’ principal. </a:t>
            </a:r>
            <a:r>
              <a:rPr lang="en-US" sz="1600" b="1">
                <a:solidFill>
                  <a:srgbClr val="3333CC"/>
                </a:solidFill>
                <a:latin typeface="Futura XBlkCnIt BT" pitchFamily="34" charset="0"/>
              </a:rPr>
              <a:t>Whole school demanded the training for teachers and staff</a:t>
            </a:r>
            <a:r>
              <a:rPr lang="en-US" sz="1600">
                <a:latin typeface="Futura XBlkCnIt BT" pitchFamily="34" charset="0"/>
              </a:rPr>
              <a:t> Now 10+ Children with Disabilities are in the school. </a:t>
            </a:r>
          </a:p>
        </p:txBody>
      </p:sp>
      <p:pic>
        <p:nvPicPr>
          <p:cNvPr id="47111" name="Picture 9" descr="nAMIT"/>
          <p:cNvPicPr>
            <a:picLocks noChangeAspect="1" noChangeArrowheads="1"/>
          </p:cNvPicPr>
          <p:nvPr/>
        </p:nvPicPr>
        <p:blipFill>
          <a:blip r:embed="rId4" cstate="print"/>
          <a:srcRect/>
          <a:stretch>
            <a:fillRect/>
          </a:stretch>
        </p:blipFill>
        <p:spPr bwMode="auto">
          <a:xfrm>
            <a:off x="6705600" y="1524000"/>
            <a:ext cx="2203450" cy="2190750"/>
          </a:xfrm>
          <a:prstGeom prst="rect">
            <a:avLst/>
          </a:prstGeom>
          <a:noFill/>
          <a:ln w="9525">
            <a:noFill/>
            <a:miter lim="800000"/>
            <a:headEnd/>
            <a:tailEnd/>
          </a:ln>
        </p:spPr>
      </p:pic>
      <p:sp>
        <p:nvSpPr>
          <p:cNvPr id="47112" name="Text Box 10"/>
          <p:cNvSpPr txBox="1">
            <a:spLocks noChangeArrowheads="1"/>
          </p:cNvSpPr>
          <p:nvPr/>
        </p:nvSpPr>
        <p:spPr bwMode="auto">
          <a:xfrm>
            <a:off x="6324600" y="3733800"/>
            <a:ext cx="2819400" cy="2441575"/>
          </a:xfrm>
          <a:prstGeom prst="rect">
            <a:avLst/>
          </a:prstGeom>
          <a:solidFill>
            <a:srgbClr val="CCCCFF"/>
          </a:solidFill>
          <a:ln w="9525">
            <a:noFill/>
            <a:miter lim="800000"/>
            <a:headEnd/>
            <a:tailEnd/>
          </a:ln>
        </p:spPr>
        <p:txBody>
          <a:bodyPr>
            <a:spAutoFit/>
          </a:bodyPr>
          <a:lstStyle/>
          <a:p>
            <a:pPr eaLnBrk="0" hangingPunct="0">
              <a:lnSpc>
                <a:spcPct val="120000"/>
              </a:lnSpc>
            </a:pPr>
            <a:r>
              <a:rPr lang="en-US" sz="1600">
                <a:latin typeface="Futura XBlkCnIt BT" pitchFamily="34" charset="0"/>
              </a:rPr>
              <a:t>Teachers attended the training and now ‘N’ has got admission in the mainstream school. The transition was usefully and successfully  implemented. </a:t>
            </a:r>
            <a:r>
              <a:rPr lang="en-US" sz="1600" b="1">
                <a:solidFill>
                  <a:srgbClr val="3333CC"/>
                </a:solidFill>
                <a:latin typeface="Futura XBlkCnIt BT" pitchFamily="34" charset="0"/>
              </a:rPr>
              <a:t>Whole school accept ‘N’ as a mainstream students </a:t>
            </a:r>
          </a:p>
        </p:txBody>
      </p:sp>
      <p:sp>
        <p:nvSpPr>
          <p:cNvPr id="16395" name="Text Box 11"/>
          <p:cNvSpPr txBox="1">
            <a:spLocks noChangeArrowheads="1"/>
          </p:cNvSpPr>
          <p:nvPr/>
        </p:nvSpPr>
        <p:spPr bwMode="auto">
          <a:xfrm>
            <a:off x="0" y="6467475"/>
            <a:ext cx="9144000" cy="330200"/>
          </a:xfrm>
          <a:prstGeom prst="rect">
            <a:avLst/>
          </a:prstGeom>
          <a:solidFill>
            <a:srgbClr val="33CCCC"/>
          </a:solidFill>
          <a:ln w="9525">
            <a:solidFill>
              <a:srgbClr val="33CCCC"/>
            </a:solidFill>
            <a:miter lim="800000"/>
            <a:headEnd/>
            <a:tailEnd/>
          </a:ln>
          <a:effectLst>
            <a:outerShdw dist="35921" dir="2700000" algn="ctr" rotWithShape="0">
              <a:srgbClr val="FFFF66"/>
            </a:outerShdw>
          </a:effectLst>
        </p:spPr>
        <p:txBody>
          <a:bodyPr>
            <a:spAutoFit/>
          </a:bodyPr>
          <a:lstStyle/>
          <a:p>
            <a:pPr algn="ctr" eaLnBrk="0" hangingPunct="0">
              <a:defRPr/>
            </a:pPr>
            <a:r>
              <a:rPr lang="en-US" sz="1500" b="1">
                <a:latin typeface="Futura XBlkCnIt BT" pitchFamily="34" charset="0"/>
              </a:rPr>
              <a:t>Every Year we include 20-50 Students with CWSN into mainstream Education and Employment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Basic Prerequisite </a:t>
            </a:r>
          </a:p>
        </p:txBody>
      </p:sp>
      <p:sp>
        <p:nvSpPr>
          <p:cNvPr id="58371" name="Rectangle 3"/>
          <p:cNvSpPr>
            <a:spLocks noGrp="1" noChangeArrowheads="1"/>
          </p:cNvSpPr>
          <p:nvPr>
            <p:ph type="body" idx="1"/>
          </p:nvPr>
        </p:nvSpPr>
        <p:spPr>
          <a:xfrm>
            <a:off x="2057400" y="1981200"/>
            <a:ext cx="6858000" cy="4114800"/>
          </a:xfrm>
          <a:effectLst>
            <a:outerShdw dist="17961" dir="2700000" algn="ctr" rotWithShape="0">
              <a:srgbClr val="FFFF66"/>
            </a:outerShdw>
          </a:effectLst>
        </p:spPr>
        <p:txBody>
          <a:bodyPr/>
          <a:lstStyle/>
          <a:p>
            <a:pPr eaLnBrk="1" hangingPunct="1">
              <a:lnSpc>
                <a:spcPct val="110000"/>
              </a:lnSpc>
              <a:defRPr/>
            </a:pPr>
            <a:r>
              <a:rPr lang="en-US" sz="2400" b="1" u="sng" smtClean="0">
                <a:solidFill>
                  <a:srgbClr val="0000FF"/>
                </a:solidFill>
                <a:effectLst>
                  <a:outerShdw blurRad="38100" dist="38100" dir="2700000" algn="tl">
                    <a:srgbClr val="000000"/>
                  </a:outerShdw>
                </a:effectLst>
              </a:rPr>
              <a:t>Understanding about CWSN</a:t>
            </a:r>
          </a:p>
          <a:p>
            <a:pPr eaLnBrk="1" hangingPunct="1">
              <a:lnSpc>
                <a:spcPct val="110000"/>
              </a:lnSpc>
              <a:buFont typeface="Wingdings" pitchFamily="2" charset="2"/>
              <a:buNone/>
              <a:defRPr/>
            </a:pPr>
            <a:r>
              <a:rPr lang="en-US" sz="2000" smtClean="0"/>
              <a:t>	</a:t>
            </a:r>
            <a:r>
              <a:rPr lang="en-US" sz="1600" smtClean="0"/>
              <a:t>full enjoyment without discrimination</a:t>
            </a:r>
            <a:endParaRPr lang="en-US" sz="1600" u="sng" smtClean="0"/>
          </a:p>
          <a:p>
            <a:pPr eaLnBrk="1" hangingPunct="1">
              <a:lnSpc>
                <a:spcPct val="110000"/>
              </a:lnSpc>
              <a:defRPr/>
            </a:pPr>
            <a:r>
              <a:rPr lang="en-US" sz="2400" b="1" u="sng" smtClean="0">
                <a:solidFill>
                  <a:srgbClr val="0000FF"/>
                </a:solidFill>
                <a:effectLst>
                  <a:outerShdw blurRad="38100" dist="38100" dir="2700000" algn="tl">
                    <a:srgbClr val="000000"/>
                  </a:outerShdw>
                </a:effectLst>
              </a:rPr>
              <a:t>Identification of CWSN </a:t>
            </a:r>
            <a:endParaRPr lang="en-US" sz="2400" b="1" i="1" smtClean="0">
              <a:solidFill>
                <a:srgbClr val="0000FF"/>
              </a:solidFill>
              <a:effectLst>
                <a:outerShdw blurRad="38100" dist="38100" dir="2700000" algn="tl">
                  <a:srgbClr val="000000"/>
                </a:outerShdw>
              </a:effectLst>
            </a:endParaRPr>
          </a:p>
          <a:p>
            <a:pPr eaLnBrk="1" hangingPunct="1">
              <a:lnSpc>
                <a:spcPct val="110000"/>
              </a:lnSpc>
              <a:buFont typeface="Wingdings" pitchFamily="2" charset="2"/>
              <a:buNone/>
              <a:defRPr/>
            </a:pPr>
            <a:r>
              <a:rPr lang="en-US" sz="2000" smtClean="0">
                <a:solidFill>
                  <a:srgbClr val="0000FF"/>
                </a:solidFill>
                <a:effectLst>
                  <a:outerShdw blurRad="38100" dist="38100" dir="2700000" algn="tl">
                    <a:srgbClr val="000000"/>
                  </a:outerShdw>
                </a:effectLst>
              </a:rPr>
              <a:t>	</a:t>
            </a:r>
            <a:r>
              <a:rPr lang="en-US" sz="1600" smtClean="0"/>
              <a:t>evolving skills development …. the interaction between impairments and attitudinal and environmental barriers</a:t>
            </a:r>
            <a:endParaRPr lang="en-US" sz="1600" u="sng" smtClean="0"/>
          </a:p>
          <a:p>
            <a:pPr eaLnBrk="1" hangingPunct="1">
              <a:lnSpc>
                <a:spcPct val="110000"/>
              </a:lnSpc>
              <a:defRPr/>
            </a:pPr>
            <a:r>
              <a:rPr lang="en-US" sz="2400" b="1" u="sng" smtClean="0">
                <a:solidFill>
                  <a:srgbClr val="0000FF"/>
                </a:solidFill>
                <a:effectLst>
                  <a:outerShdw blurRad="38100" dist="38100" dir="2700000" algn="tl">
                    <a:srgbClr val="000000"/>
                  </a:outerShdw>
                </a:effectLst>
              </a:rPr>
              <a:t>Highlights for CWSN </a:t>
            </a:r>
            <a:endParaRPr lang="en-US" sz="2400" b="1" i="1" smtClean="0">
              <a:solidFill>
                <a:srgbClr val="0000FF"/>
              </a:solidFill>
              <a:effectLst>
                <a:outerShdw blurRad="38100" dist="38100" dir="2700000" algn="tl">
                  <a:srgbClr val="000000"/>
                </a:outerShdw>
              </a:effectLst>
            </a:endParaRPr>
          </a:p>
          <a:p>
            <a:pPr eaLnBrk="1" hangingPunct="1">
              <a:lnSpc>
                <a:spcPct val="110000"/>
              </a:lnSpc>
              <a:buFont typeface="Wingdings" pitchFamily="2" charset="2"/>
              <a:buNone/>
              <a:defRPr/>
            </a:pPr>
            <a:r>
              <a:rPr lang="en-US" sz="2000" smtClean="0">
                <a:solidFill>
                  <a:srgbClr val="0000FF"/>
                </a:solidFill>
                <a:effectLst>
                  <a:outerShdw blurRad="38100" dist="38100" dir="2700000" algn="tl">
                    <a:srgbClr val="000000"/>
                  </a:outerShdw>
                </a:effectLst>
              </a:rPr>
              <a:t>	</a:t>
            </a:r>
            <a:r>
              <a:rPr lang="en-US" sz="1600" smtClean="0"/>
              <a:t>mainstreaming disability issues as an integral part</a:t>
            </a:r>
            <a:r>
              <a:rPr lang="en-US" sz="2000" smtClean="0"/>
              <a:t> </a:t>
            </a:r>
          </a:p>
          <a:p>
            <a:pPr eaLnBrk="1" hangingPunct="1">
              <a:lnSpc>
                <a:spcPct val="110000"/>
              </a:lnSpc>
              <a:defRPr/>
            </a:pPr>
            <a:r>
              <a:rPr lang="en-US" sz="2400" b="1" u="sng" smtClean="0">
                <a:solidFill>
                  <a:srgbClr val="0000FF"/>
                </a:solidFill>
                <a:effectLst>
                  <a:outerShdw blurRad="38100" dist="38100" dir="2700000" algn="tl">
                    <a:srgbClr val="000000"/>
                  </a:outerShdw>
                </a:effectLst>
              </a:rPr>
              <a:t>Facts </a:t>
            </a:r>
            <a:endParaRPr lang="en-US" altLang="zh-CN" sz="2400" b="1" i="1" smtClean="0">
              <a:solidFill>
                <a:srgbClr val="0000FF"/>
              </a:solidFill>
              <a:effectLst>
                <a:outerShdw blurRad="38100" dist="38100" dir="2700000" algn="tl">
                  <a:srgbClr val="000000"/>
                </a:outerShdw>
              </a:effectLst>
              <a:ea typeface="SimSun" pitchFamily="2" charset="-122"/>
            </a:endParaRPr>
          </a:p>
          <a:p>
            <a:pPr eaLnBrk="1" hangingPunct="1">
              <a:lnSpc>
                <a:spcPct val="110000"/>
              </a:lnSpc>
              <a:buFont typeface="Wingdings" pitchFamily="2" charset="2"/>
              <a:buNone/>
              <a:defRPr/>
            </a:pPr>
            <a:r>
              <a:rPr lang="en-US" altLang="zh-CN" sz="2000" i="1" smtClean="0">
                <a:solidFill>
                  <a:srgbClr val="0000FF"/>
                </a:solidFill>
                <a:effectLst>
                  <a:outerShdw blurRad="38100" dist="38100" dir="2700000" algn="tl">
                    <a:srgbClr val="000000"/>
                  </a:outerShdw>
                </a:effectLst>
                <a:ea typeface="SimSun" pitchFamily="2" charset="-122"/>
              </a:rPr>
              <a:t>	</a:t>
            </a:r>
            <a:r>
              <a:rPr lang="en-US" altLang="zh-CN" sz="1600" smtClean="0">
                <a:ea typeface="SimSun" pitchFamily="2" charset="-122"/>
              </a:rPr>
              <a:t>the negative impact of poverty on persons with disabilities</a:t>
            </a:r>
            <a:endParaRPr lang="en-US" sz="1600" smtClean="0"/>
          </a:p>
        </p:txBody>
      </p:sp>
      <p:pic>
        <p:nvPicPr>
          <p:cNvPr id="48132" name="Picture 4" descr="imagesCAHNNQFA"/>
          <p:cNvPicPr>
            <a:picLocks noChangeAspect="1" noChangeArrowheads="1"/>
          </p:cNvPicPr>
          <p:nvPr/>
        </p:nvPicPr>
        <p:blipFill>
          <a:blip r:embed="rId2" cstate="print"/>
          <a:srcRect/>
          <a:stretch>
            <a:fillRect/>
          </a:stretch>
        </p:blipFill>
        <p:spPr bwMode="auto">
          <a:xfrm>
            <a:off x="0" y="4343400"/>
            <a:ext cx="2057400" cy="2514600"/>
          </a:xfrm>
          <a:prstGeom prst="rect">
            <a:avLst/>
          </a:prstGeom>
          <a:noFill/>
          <a:ln w="9525">
            <a:noFill/>
            <a:miter lim="800000"/>
            <a:headEnd/>
            <a:tailEnd/>
          </a:ln>
        </p:spPr>
      </p:pic>
      <p:pic>
        <p:nvPicPr>
          <p:cNvPr id="48133" name="Picture 5" descr="imagesCA06JZ8E"/>
          <p:cNvPicPr>
            <a:picLocks noChangeAspect="1" noChangeArrowheads="1"/>
          </p:cNvPicPr>
          <p:nvPr/>
        </p:nvPicPr>
        <p:blipFill>
          <a:blip r:embed="rId3" cstate="print"/>
          <a:srcRect/>
          <a:stretch>
            <a:fillRect/>
          </a:stretch>
        </p:blipFill>
        <p:spPr bwMode="auto">
          <a:xfrm>
            <a:off x="0" y="1524000"/>
            <a:ext cx="2011363"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Social Responsibility </a:t>
            </a:r>
          </a:p>
        </p:txBody>
      </p:sp>
      <p:sp>
        <p:nvSpPr>
          <p:cNvPr id="59395" name="Rectangle 3"/>
          <p:cNvSpPr>
            <a:spLocks noGrp="1" noChangeArrowheads="1"/>
          </p:cNvSpPr>
          <p:nvPr>
            <p:ph type="body" idx="1"/>
          </p:nvPr>
        </p:nvSpPr>
        <p:spPr>
          <a:xfrm>
            <a:off x="381000" y="1524000"/>
            <a:ext cx="8458200" cy="1371600"/>
          </a:xfrm>
          <a:effectLst>
            <a:outerShdw dist="35921" dir="2700000" algn="ctr" rotWithShape="0">
              <a:srgbClr val="FFCCCC"/>
            </a:outerShdw>
          </a:effectLst>
        </p:spPr>
        <p:txBody>
          <a:bodyPr/>
          <a:lstStyle/>
          <a:p>
            <a:pPr marL="685800" indent="-685800" eaLnBrk="1" hangingPunct="1">
              <a:lnSpc>
                <a:spcPct val="90000"/>
              </a:lnSpc>
              <a:defRPr/>
            </a:pPr>
            <a:r>
              <a:rPr lang="en-US" sz="2400" b="1" smtClean="0"/>
              <a:t>right to education without discrimination on the basis of equal opportunity</a:t>
            </a:r>
          </a:p>
          <a:p>
            <a:pPr marL="685800" indent="-685800" eaLnBrk="1" hangingPunct="1">
              <a:lnSpc>
                <a:spcPct val="40000"/>
              </a:lnSpc>
              <a:buFont typeface="Wingdings" pitchFamily="2" charset="2"/>
              <a:buNone/>
              <a:defRPr/>
            </a:pPr>
            <a:r>
              <a:rPr lang="en-US" smtClean="0"/>
              <a:t>	</a:t>
            </a:r>
            <a:r>
              <a:rPr lang="en-US" sz="1800" i="1" smtClean="0">
                <a:latin typeface="Times New Roman" pitchFamily="18" charset="0"/>
                <a:cs typeface="Times New Roman" pitchFamily="18" charset="0"/>
              </a:rPr>
              <a:t>inclusive education - at all levels - lifelong learning</a:t>
            </a:r>
          </a:p>
        </p:txBody>
      </p:sp>
      <p:sp>
        <p:nvSpPr>
          <p:cNvPr id="49156" name="Rectangle 4"/>
          <p:cNvSpPr>
            <a:spLocks noChangeArrowheads="1"/>
          </p:cNvSpPr>
          <p:nvPr/>
        </p:nvSpPr>
        <p:spPr bwMode="auto">
          <a:xfrm>
            <a:off x="0" y="4953000"/>
            <a:ext cx="2743200" cy="175260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1600">
                <a:latin typeface="Futura XBlkCnIt BT" pitchFamily="34" charset="0"/>
              </a:rPr>
              <a:t>The </a:t>
            </a:r>
            <a:r>
              <a:rPr kumimoji="1" lang="en-US" sz="2000" b="1">
                <a:latin typeface="Futura XBlkCnIt BT" pitchFamily="34" charset="0"/>
              </a:rPr>
              <a:t>full development</a:t>
            </a:r>
            <a:r>
              <a:rPr kumimoji="1" lang="en-US" sz="1600">
                <a:latin typeface="Futura XBlkCnIt BT" pitchFamily="34" charset="0"/>
              </a:rPr>
              <a:t> of </a:t>
            </a:r>
            <a:r>
              <a:rPr kumimoji="1" lang="en-US" sz="2000" b="1">
                <a:latin typeface="Futura XBlkCnIt BT" pitchFamily="34" charset="0"/>
              </a:rPr>
              <a:t>human potential</a:t>
            </a:r>
            <a:r>
              <a:rPr kumimoji="1" lang="en-US" sz="1600">
                <a:latin typeface="Futura XBlkCnIt BT" pitchFamily="34" charset="0"/>
              </a:rPr>
              <a:t> and sense of dignity and self-worth, and the strengthening of respect for human rights, fundamental freedoms and human diversity;</a:t>
            </a:r>
          </a:p>
        </p:txBody>
      </p:sp>
      <p:sp>
        <p:nvSpPr>
          <p:cNvPr id="49157" name="Text Box 5"/>
          <p:cNvSpPr txBox="1">
            <a:spLocks noChangeArrowheads="1"/>
          </p:cNvSpPr>
          <p:nvPr/>
        </p:nvSpPr>
        <p:spPr bwMode="auto">
          <a:xfrm>
            <a:off x="2895600" y="4876800"/>
            <a:ext cx="2743200" cy="1984375"/>
          </a:xfrm>
          <a:prstGeom prst="rect">
            <a:avLst/>
          </a:prstGeom>
          <a:noFill/>
          <a:ln w="9525">
            <a:noFill/>
            <a:miter lim="800000"/>
            <a:headEnd/>
            <a:tailEnd/>
          </a:ln>
        </p:spPr>
        <p:txBody>
          <a:bodyPr>
            <a:spAutoFit/>
          </a:bodyPr>
          <a:lstStyle/>
          <a:p>
            <a:pPr eaLnBrk="0" hangingPunct="0">
              <a:spcBef>
                <a:spcPct val="50000"/>
              </a:spcBef>
            </a:pPr>
            <a:r>
              <a:rPr kumimoji="1" lang="en-US" sz="1600">
                <a:latin typeface="Futura XBlkCnIt BT" pitchFamily="34" charset="0"/>
              </a:rPr>
              <a:t>The </a:t>
            </a:r>
            <a:r>
              <a:rPr kumimoji="1" lang="en-US" sz="2000" b="1">
                <a:latin typeface="Futura XBlkCnIt BT" pitchFamily="34" charset="0"/>
              </a:rPr>
              <a:t>development</a:t>
            </a:r>
            <a:r>
              <a:rPr kumimoji="1" lang="en-US" sz="1600">
                <a:latin typeface="Futura XBlkCnIt BT" pitchFamily="34" charset="0"/>
              </a:rPr>
              <a:t> by persons with disabilities of their personality, talents and creativity, as well as their </a:t>
            </a:r>
            <a:r>
              <a:rPr kumimoji="1" lang="en-US" sz="2000" b="1">
                <a:latin typeface="Futura XBlkCnIt BT" pitchFamily="34" charset="0"/>
              </a:rPr>
              <a:t>mental and physical abilities</a:t>
            </a:r>
            <a:r>
              <a:rPr kumimoji="1" lang="en-US" sz="1600">
                <a:latin typeface="Futura XBlkCnIt BT" pitchFamily="34" charset="0"/>
              </a:rPr>
              <a:t>, to their fullest potential;</a:t>
            </a:r>
          </a:p>
        </p:txBody>
      </p:sp>
      <p:sp>
        <p:nvSpPr>
          <p:cNvPr id="49158" name="Text Box 6"/>
          <p:cNvSpPr txBox="1">
            <a:spLocks noChangeArrowheads="1"/>
          </p:cNvSpPr>
          <p:nvPr/>
        </p:nvSpPr>
        <p:spPr bwMode="auto">
          <a:xfrm>
            <a:off x="6096000" y="4953000"/>
            <a:ext cx="2743200" cy="946150"/>
          </a:xfrm>
          <a:prstGeom prst="rect">
            <a:avLst/>
          </a:prstGeom>
          <a:noFill/>
          <a:ln w="9525">
            <a:noFill/>
            <a:miter lim="800000"/>
            <a:headEnd/>
            <a:tailEnd/>
          </a:ln>
        </p:spPr>
        <p:txBody>
          <a:bodyPr>
            <a:spAutoFit/>
          </a:bodyPr>
          <a:lstStyle/>
          <a:p>
            <a:pPr eaLnBrk="0" hangingPunct="0">
              <a:spcBef>
                <a:spcPct val="50000"/>
              </a:spcBef>
            </a:pPr>
            <a:r>
              <a:rPr kumimoji="1" lang="en-US" sz="1600">
                <a:latin typeface="Futura XBlkCnIt BT" pitchFamily="34" charset="0"/>
              </a:rPr>
              <a:t>Enabling persons with disabilities to </a:t>
            </a:r>
            <a:r>
              <a:rPr kumimoji="1" lang="en-US" sz="2000" b="1">
                <a:latin typeface="Futura XBlkCnIt BT" pitchFamily="34" charset="0"/>
              </a:rPr>
              <a:t>participate effectively in society</a:t>
            </a:r>
            <a:r>
              <a:rPr kumimoji="1" lang="en-US" sz="1600">
                <a:latin typeface="Futura XBlkCnIt BT" pitchFamily="34" charset="0"/>
              </a:rPr>
              <a:t>.</a:t>
            </a:r>
          </a:p>
        </p:txBody>
      </p:sp>
      <p:pic>
        <p:nvPicPr>
          <p:cNvPr id="49159" name="Picture 7" descr="participation"/>
          <p:cNvPicPr>
            <a:picLocks noChangeAspect="1" noChangeArrowheads="1"/>
          </p:cNvPicPr>
          <p:nvPr/>
        </p:nvPicPr>
        <p:blipFill>
          <a:blip r:embed="rId2" cstate="print"/>
          <a:srcRect l="357" b="690"/>
          <a:stretch>
            <a:fillRect/>
          </a:stretch>
        </p:blipFill>
        <p:spPr bwMode="auto">
          <a:xfrm>
            <a:off x="6172200" y="3048000"/>
            <a:ext cx="2214563" cy="1828800"/>
          </a:xfrm>
          <a:prstGeom prst="rect">
            <a:avLst/>
          </a:prstGeom>
          <a:noFill/>
          <a:ln w="9525">
            <a:noFill/>
            <a:miter lim="800000"/>
            <a:headEnd/>
            <a:tailEnd/>
          </a:ln>
        </p:spPr>
      </p:pic>
      <p:pic>
        <p:nvPicPr>
          <p:cNvPr id="49160" name="Picture 8" descr="05"/>
          <p:cNvPicPr>
            <a:picLocks noChangeAspect="1" noChangeArrowheads="1"/>
          </p:cNvPicPr>
          <p:nvPr/>
        </p:nvPicPr>
        <p:blipFill>
          <a:blip r:embed="rId3" cstate="print"/>
          <a:srcRect l="13559" r="30508"/>
          <a:stretch>
            <a:fillRect/>
          </a:stretch>
        </p:blipFill>
        <p:spPr bwMode="auto">
          <a:xfrm>
            <a:off x="152400" y="3048000"/>
            <a:ext cx="2514600" cy="1795463"/>
          </a:xfrm>
          <a:prstGeom prst="rect">
            <a:avLst/>
          </a:prstGeom>
          <a:noFill/>
          <a:ln w="9525">
            <a:noFill/>
            <a:miter lim="800000"/>
            <a:headEnd/>
            <a:tailEnd/>
          </a:ln>
        </p:spPr>
      </p:pic>
      <p:pic>
        <p:nvPicPr>
          <p:cNvPr id="49161" name="Picture 9" descr="mental and psy"/>
          <p:cNvPicPr>
            <a:picLocks noChangeAspect="1" noChangeArrowheads="1"/>
          </p:cNvPicPr>
          <p:nvPr/>
        </p:nvPicPr>
        <p:blipFill>
          <a:blip r:embed="rId4" cstate="print"/>
          <a:srcRect t="22501" b="5000"/>
          <a:stretch>
            <a:fillRect/>
          </a:stretch>
        </p:blipFill>
        <p:spPr bwMode="auto">
          <a:xfrm>
            <a:off x="3048000" y="3048000"/>
            <a:ext cx="2514600" cy="182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Social Responsibility..</a:t>
            </a:r>
          </a:p>
        </p:txBody>
      </p:sp>
      <p:sp>
        <p:nvSpPr>
          <p:cNvPr id="60419" name="Rectangle 3"/>
          <p:cNvSpPr>
            <a:spLocks noChangeArrowheads="1"/>
          </p:cNvSpPr>
          <p:nvPr/>
        </p:nvSpPr>
        <p:spPr bwMode="auto">
          <a:xfrm>
            <a:off x="228600" y="14478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a:effectLst>
                  <a:outerShdw blurRad="38100" dist="38100" dir="2700000" algn="tl">
                    <a:srgbClr val="FFFFFF"/>
                  </a:outerShdw>
                </a:effectLst>
              </a:rPr>
              <a:t>To realize this right </a:t>
            </a:r>
            <a:r>
              <a:rPr lang="en-US" sz="3200">
                <a:effectLst>
                  <a:outerShdw blurRad="38100" dist="38100" dir="2700000" algn="tl">
                    <a:srgbClr val="FFFFFF"/>
                  </a:outerShdw>
                </a:effectLst>
              </a:rPr>
              <a:t>	</a:t>
            </a:r>
          </a:p>
          <a:p>
            <a:pPr marL="685800" indent="-685800">
              <a:lnSpc>
                <a:spcPct val="90000"/>
              </a:lnSpc>
              <a:spcBef>
                <a:spcPct val="20000"/>
              </a:spcBef>
              <a:buClr>
                <a:schemeClr val="hlink"/>
              </a:buClr>
              <a:buSzPct val="65000"/>
              <a:buFont typeface="Wingdings" pitchFamily="2" charset="2"/>
              <a:buNone/>
              <a:defRPr/>
            </a:pPr>
            <a:r>
              <a:rPr lang="en-US" i="1">
                <a:effectLst>
                  <a:outerShdw blurRad="38100" dist="38100" dir="2700000" algn="tl">
                    <a:srgbClr val="FFFFFF"/>
                  </a:outerShdw>
                </a:effectLst>
                <a:latin typeface="Times New Roman" pitchFamily="18" charset="0"/>
                <a:cs typeface="Times New Roman" pitchFamily="18" charset="0"/>
              </a:rPr>
              <a:t>	Programme  shall ensure</a:t>
            </a:r>
          </a:p>
        </p:txBody>
      </p:sp>
      <p:sp>
        <p:nvSpPr>
          <p:cNvPr id="50180" name="Text Box 4"/>
          <p:cNvSpPr txBox="1">
            <a:spLocks noChangeArrowheads="1"/>
          </p:cNvSpPr>
          <p:nvPr/>
        </p:nvSpPr>
        <p:spPr bwMode="auto">
          <a:xfrm>
            <a:off x="152400" y="5334000"/>
            <a:ext cx="2133600" cy="121285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2000" b="1">
                <a:latin typeface="Futura XBlkCnIt BT" pitchFamily="34" charset="0"/>
              </a:rPr>
              <a:t>not excluded</a:t>
            </a:r>
            <a:r>
              <a:rPr kumimoji="1" lang="en-US">
                <a:latin typeface="Futura XBlkCnIt BT" pitchFamily="34" charset="0"/>
              </a:rPr>
              <a:t> from the general education system on the basis of disability</a:t>
            </a:r>
            <a:endParaRPr lang="en-US">
              <a:latin typeface="Futura XBlkCnIt BT" pitchFamily="34" charset="0"/>
            </a:endParaRPr>
          </a:p>
        </p:txBody>
      </p:sp>
      <p:sp>
        <p:nvSpPr>
          <p:cNvPr id="50181" name="Text Box 5"/>
          <p:cNvSpPr txBox="1">
            <a:spLocks noChangeArrowheads="1"/>
          </p:cNvSpPr>
          <p:nvPr/>
        </p:nvSpPr>
        <p:spPr bwMode="auto">
          <a:xfrm>
            <a:off x="2514600" y="3959225"/>
            <a:ext cx="2286000" cy="1069975"/>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2000" b="1">
                <a:latin typeface="Futura XBlkCnIt BT" pitchFamily="34" charset="0"/>
              </a:rPr>
              <a:t>access</a:t>
            </a:r>
            <a:r>
              <a:rPr kumimoji="1" lang="en-US" sz="2000">
                <a:latin typeface="Futura XBlkCnIt BT" pitchFamily="34" charset="0"/>
              </a:rPr>
              <a:t> of inclusive, </a:t>
            </a:r>
            <a:r>
              <a:rPr kumimoji="1" lang="en-US" sz="2000" b="1">
                <a:latin typeface="Futura XBlkCnIt BT" pitchFamily="34" charset="0"/>
              </a:rPr>
              <a:t>quality </a:t>
            </a:r>
            <a:r>
              <a:rPr kumimoji="1" lang="en-US" sz="2000">
                <a:latin typeface="Futura XBlkCnIt BT" pitchFamily="34" charset="0"/>
              </a:rPr>
              <a:t>and free primary education</a:t>
            </a:r>
            <a:endParaRPr lang="en-US" sz="2000">
              <a:latin typeface="Futura XBlkCnIt BT" pitchFamily="34" charset="0"/>
            </a:endParaRPr>
          </a:p>
        </p:txBody>
      </p:sp>
      <p:sp>
        <p:nvSpPr>
          <p:cNvPr id="50182" name="Text Box 6"/>
          <p:cNvSpPr txBox="1">
            <a:spLocks noChangeArrowheads="1"/>
          </p:cNvSpPr>
          <p:nvPr/>
        </p:nvSpPr>
        <p:spPr bwMode="auto">
          <a:xfrm>
            <a:off x="7010400" y="4114800"/>
            <a:ext cx="1981200" cy="641350"/>
          </a:xfrm>
          <a:prstGeom prst="rect">
            <a:avLst/>
          </a:prstGeom>
          <a:noFill/>
          <a:ln w="9525">
            <a:noFill/>
            <a:miter lim="800000"/>
            <a:headEnd/>
            <a:tailEnd/>
          </a:ln>
        </p:spPr>
        <p:txBody>
          <a:bodyPr>
            <a:spAutoFit/>
          </a:bodyPr>
          <a:lstStyle/>
          <a:p>
            <a:pPr eaLnBrk="0" hangingPunct="0">
              <a:spcBef>
                <a:spcPct val="50000"/>
              </a:spcBef>
            </a:pPr>
            <a:r>
              <a:rPr kumimoji="1" lang="en-US">
                <a:latin typeface="Futura XBlkCnIt BT" pitchFamily="34" charset="0"/>
              </a:rPr>
              <a:t>Reasonable </a:t>
            </a:r>
            <a:r>
              <a:rPr kumimoji="1" lang="en-US" b="1">
                <a:latin typeface="Futura XBlkCnIt BT" pitchFamily="34" charset="0"/>
              </a:rPr>
              <a:t>accommodation</a:t>
            </a:r>
          </a:p>
        </p:txBody>
      </p:sp>
      <p:sp>
        <p:nvSpPr>
          <p:cNvPr id="50183" name="Text Box 7"/>
          <p:cNvSpPr txBox="1">
            <a:spLocks noChangeArrowheads="1"/>
          </p:cNvSpPr>
          <p:nvPr/>
        </p:nvSpPr>
        <p:spPr bwMode="auto">
          <a:xfrm>
            <a:off x="4876800" y="5162550"/>
            <a:ext cx="1981200" cy="131445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2000">
                <a:latin typeface="Futura XBlkCnIt BT" pitchFamily="34" charset="0"/>
              </a:rPr>
              <a:t>Providing effective </a:t>
            </a:r>
            <a:r>
              <a:rPr kumimoji="1" lang="en-US" sz="2000" b="1">
                <a:latin typeface="Futura XBlkCnIt BT" pitchFamily="34" charset="0"/>
              </a:rPr>
              <a:t>individualized support</a:t>
            </a:r>
            <a:r>
              <a:rPr kumimoji="1" lang="en-US" sz="2000">
                <a:latin typeface="Futura XBlkCnIt BT" pitchFamily="34" charset="0"/>
              </a:rPr>
              <a:t> measures</a:t>
            </a:r>
            <a:endParaRPr lang="en-US" sz="2000">
              <a:latin typeface="Futura XBlkCnIt BT" pitchFamily="34" charset="0"/>
            </a:endParaRPr>
          </a:p>
        </p:txBody>
      </p:sp>
      <p:pic>
        <p:nvPicPr>
          <p:cNvPr id="50184" name="Picture 8" descr="res accomodation1"/>
          <p:cNvPicPr>
            <a:picLocks noChangeAspect="1" noChangeArrowheads="1"/>
          </p:cNvPicPr>
          <p:nvPr/>
        </p:nvPicPr>
        <p:blipFill>
          <a:blip r:embed="rId2" cstate="print"/>
          <a:srcRect/>
          <a:stretch>
            <a:fillRect/>
          </a:stretch>
        </p:blipFill>
        <p:spPr bwMode="auto">
          <a:xfrm>
            <a:off x="7239000" y="2514600"/>
            <a:ext cx="1373188" cy="1447800"/>
          </a:xfrm>
          <a:prstGeom prst="rect">
            <a:avLst/>
          </a:prstGeom>
          <a:noFill/>
          <a:ln w="9525">
            <a:noFill/>
            <a:miter lim="800000"/>
            <a:headEnd/>
            <a:tailEnd/>
          </a:ln>
        </p:spPr>
      </p:pic>
      <p:pic>
        <p:nvPicPr>
          <p:cNvPr id="50185" name="Picture 9" descr="exculsion on disabilities"/>
          <p:cNvPicPr>
            <a:picLocks noChangeAspect="1" noChangeArrowheads="1"/>
          </p:cNvPicPr>
          <p:nvPr/>
        </p:nvPicPr>
        <p:blipFill>
          <a:blip r:embed="rId3" cstate="print"/>
          <a:srcRect/>
          <a:stretch>
            <a:fillRect/>
          </a:stretch>
        </p:blipFill>
        <p:spPr bwMode="auto">
          <a:xfrm>
            <a:off x="228600" y="2667000"/>
            <a:ext cx="1943100" cy="2590800"/>
          </a:xfrm>
          <a:prstGeom prst="rect">
            <a:avLst/>
          </a:prstGeom>
          <a:noFill/>
          <a:ln w="9525">
            <a:noFill/>
            <a:miter lim="800000"/>
            <a:headEnd/>
            <a:tailEnd/>
          </a:ln>
        </p:spPr>
      </p:pic>
      <p:pic>
        <p:nvPicPr>
          <p:cNvPr id="50186" name="Picture 10" descr="indv support"/>
          <p:cNvPicPr>
            <a:picLocks noChangeAspect="1" noChangeArrowheads="1"/>
          </p:cNvPicPr>
          <p:nvPr/>
        </p:nvPicPr>
        <p:blipFill>
          <a:blip r:embed="rId4" cstate="print"/>
          <a:srcRect/>
          <a:stretch>
            <a:fillRect/>
          </a:stretch>
        </p:blipFill>
        <p:spPr bwMode="auto">
          <a:xfrm>
            <a:off x="4876800" y="3790950"/>
            <a:ext cx="1981200" cy="1279525"/>
          </a:xfrm>
          <a:prstGeom prst="rect">
            <a:avLst/>
          </a:prstGeom>
          <a:noFill/>
          <a:ln w="9525">
            <a:noFill/>
            <a:miter lim="800000"/>
            <a:headEnd/>
            <a:tailEnd/>
          </a:ln>
        </p:spPr>
      </p:pic>
      <p:pic>
        <p:nvPicPr>
          <p:cNvPr id="50187" name="Picture 11" descr="res accomodation"/>
          <p:cNvPicPr>
            <a:picLocks noChangeAspect="1" noChangeArrowheads="1"/>
          </p:cNvPicPr>
          <p:nvPr/>
        </p:nvPicPr>
        <p:blipFill>
          <a:blip r:embed="rId5" cstate="print"/>
          <a:srcRect/>
          <a:stretch>
            <a:fillRect/>
          </a:stretch>
        </p:blipFill>
        <p:spPr bwMode="auto">
          <a:xfrm>
            <a:off x="2590800" y="2663825"/>
            <a:ext cx="1828800"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Social Responsibility..</a:t>
            </a:r>
          </a:p>
        </p:txBody>
      </p:sp>
      <p:pic>
        <p:nvPicPr>
          <p:cNvPr id="51203" name="Picture 3" descr="VISHESH"/>
          <p:cNvPicPr>
            <a:picLocks noChangeAspect="1" noChangeArrowheads="1"/>
          </p:cNvPicPr>
          <p:nvPr>
            <p:ph sz="half" idx="1"/>
          </p:nvPr>
        </p:nvPicPr>
        <p:blipFill>
          <a:blip r:embed="rId2" cstate="print"/>
          <a:srcRect/>
          <a:stretch>
            <a:fillRect/>
          </a:stretch>
        </p:blipFill>
        <p:spPr>
          <a:xfrm>
            <a:off x="5638800" y="5421313"/>
            <a:ext cx="3352800" cy="1436687"/>
          </a:xfrm>
          <a:noFill/>
        </p:spPr>
      </p:pic>
      <p:sp>
        <p:nvSpPr>
          <p:cNvPr id="61444" name="Rectangle 4"/>
          <p:cNvSpPr>
            <a:spLocks noChangeArrowheads="1"/>
          </p:cNvSpPr>
          <p:nvPr/>
        </p:nvSpPr>
        <p:spPr bwMode="auto">
          <a:xfrm>
            <a:off x="0" y="14478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a:effectLst>
                  <a:outerShdw blurRad="38100" dist="38100" dir="2700000" algn="tl">
                    <a:srgbClr val="FFFFFF"/>
                  </a:outerShdw>
                </a:effectLst>
              </a:rPr>
              <a:t>To convergence with Govt. &amp; Civil Society</a:t>
            </a:r>
            <a:r>
              <a:rPr lang="en-US" sz="3200">
                <a:effectLst>
                  <a:outerShdw blurRad="38100" dist="38100" dir="2700000" algn="tl">
                    <a:srgbClr val="FFFFFF"/>
                  </a:outerShdw>
                </a:effectLst>
              </a:rPr>
              <a:t>	</a:t>
            </a:r>
          </a:p>
          <a:p>
            <a:pPr marL="685800" indent="-685800">
              <a:lnSpc>
                <a:spcPct val="90000"/>
              </a:lnSpc>
              <a:spcBef>
                <a:spcPct val="20000"/>
              </a:spcBef>
              <a:buClr>
                <a:schemeClr val="hlink"/>
              </a:buClr>
              <a:buSzPct val="65000"/>
              <a:buFont typeface="Wingdings" pitchFamily="2" charset="2"/>
              <a:buNone/>
              <a:defRPr/>
            </a:pPr>
            <a:r>
              <a:rPr lang="en-US" i="1">
                <a:effectLst>
                  <a:outerShdw blurRad="38100" dist="38100" dir="2700000" algn="tl">
                    <a:srgbClr val="FFFFFF"/>
                  </a:outerShdw>
                </a:effectLst>
                <a:latin typeface="Times New Roman" pitchFamily="18" charset="0"/>
                <a:cs typeface="Times New Roman" pitchFamily="18" charset="0"/>
              </a:rPr>
              <a:t>	for appropriate support and measure</a:t>
            </a:r>
          </a:p>
        </p:txBody>
      </p:sp>
      <p:sp>
        <p:nvSpPr>
          <p:cNvPr id="51205" name="Rectangle 5"/>
          <p:cNvSpPr>
            <a:spLocks noChangeArrowheads="1"/>
          </p:cNvSpPr>
          <p:nvPr/>
        </p:nvSpPr>
        <p:spPr bwMode="auto">
          <a:xfrm>
            <a:off x="0" y="4876800"/>
            <a:ext cx="2438400" cy="1404938"/>
          </a:xfrm>
          <a:prstGeom prst="rect">
            <a:avLst/>
          </a:prstGeom>
          <a:noFill/>
          <a:ln w="9525">
            <a:noFill/>
            <a:miter lim="800000"/>
            <a:headEnd/>
            <a:tailEnd/>
          </a:ln>
        </p:spPr>
        <p:txBody>
          <a:bodyPr>
            <a:spAutoFit/>
          </a:bodyPr>
          <a:lstStyle/>
          <a:p>
            <a:pPr eaLnBrk="0" hangingPunct="0"/>
            <a:r>
              <a:rPr kumimoji="1" lang="en-US" sz="1600">
                <a:latin typeface="Futura XBlkCnIt BT" pitchFamily="34" charset="0"/>
              </a:rPr>
              <a:t>learn life and social development skills</a:t>
            </a:r>
          </a:p>
          <a:p>
            <a:pPr eaLnBrk="0" hangingPunct="0"/>
            <a:r>
              <a:rPr kumimoji="1" lang="en-US" b="1">
                <a:latin typeface="Futura XBlkCnIt BT" pitchFamily="34" charset="0"/>
              </a:rPr>
              <a:t>Special Education to Mainstream Education</a:t>
            </a:r>
            <a:r>
              <a:rPr kumimoji="1" lang="en-US" sz="1600">
                <a:latin typeface="Futura XBlkCnIt BT" pitchFamily="34" charset="0"/>
              </a:rPr>
              <a:t> </a:t>
            </a:r>
          </a:p>
        </p:txBody>
      </p:sp>
      <p:sp>
        <p:nvSpPr>
          <p:cNvPr id="51206" name="Text Box 6"/>
          <p:cNvSpPr txBox="1">
            <a:spLocks noChangeArrowheads="1"/>
          </p:cNvSpPr>
          <p:nvPr/>
        </p:nvSpPr>
        <p:spPr bwMode="auto">
          <a:xfrm>
            <a:off x="4800600" y="5410200"/>
            <a:ext cx="2895600" cy="703263"/>
          </a:xfrm>
          <a:prstGeom prst="rect">
            <a:avLst/>
          </a:prstGeom>
          <a:noFill/>
          <a:ln w="9525">
            <a:noFill/>
            <a:miter lim="800000"/>
            <a:headEnd/>
            <a:tailEnd/>
          </a:ln>
        </p:spPr>
        <p:txBody>
          <a:bodyPr>
            <a:spAutoFit/>
          </a:bodyPr>
          <a:lstStyle/>
          <a:p>
            <a:pPr lvl="1" eaLnBrk="0" hangingPunct="0">
              <a:spcBef>
                <a:spcPct val="20000"/>
              </a:spcBef>
              <a:buClr>
                <a:srgbClr val="008080"/>
              </a:buClr>
            </a:pPr>
            <a:r>
              <a:rPr kumimoji="1" lang="en-US" sz="1600">
                <a:solidFill>
                  <a:schemeClr val="bg1"/>
                </a:solidFill>
                <a:latin typeface="Futura XBlkCnIt BT" pitchFamily="34" charset="0"/>
              </a:rPr>
              <a:t>.</a:t>
            </a:r>
          </a:p>
          <a:p>
            <a:pPr eaLnBrk="0" hangingPunct="0">
              <a:spcBef>
                <a:spcPct val="50000"/>
              </a:spcBef>
            </a:pPr>
            <a:endParaRPr lang="en-US" sz="1600">
              <a:solidFill>
                <a:schemeClr val="bg1"/>
              </a:solidFill>
              <a:latin typeface="Futura XBlkCnIt BT" pitchFamily="34" charset="0"/>
            </a:endParaRPr>
          </a:p>
        </p:txBody>
      </p:sp>
      <p:sp>
        <p:nvSpPr>
          <p:cNvPr id="51207" name="Text Box 7"/>
          <p:cNvSpPr txBox="1">
            <a:spLocks noChangeArrowheads="1"/>
          </p:cNvSpPr>
          <p:nvPr/>
        </p:nvSpPr>
        <p:spPr bwMode="auto">
          <a:xfrm>
            <a:off x="2590800" y="2743200"/>
            <a:ext cx="2590800" cy="1190625"/>
          </a:xfrm>
          <a:prstGeom prst="rect">
            <a:avLst/>
          </a:prstGeom>
          <a:noFill/>
          <a:ln w="9525">
            <a:noFill/>
            <a:miter lim="800000"/>
            <a:headEnd/>
            <a:tailEnd/>
          </a:ln>
        </p:spPr>
        <p:txBody>
          <a:bodyPr>
            <a:spAutoFit/>
          </a:bodyPr>
          <a:lstStyle/>
          <a:p>
            <a:pPr lvl="1" eaLnBrk="0" hangingPunct="0"/>
            <a:r>
              <a:rPr kumimoji="1" lang="en-US" sz="1600">
                <a:latin typeface="Futura XBlkCnIt BT" pitchFamily="34" charset="0"/>
              </a:rPr>
              <a:t>Facilitating learning and mobility support</a:t>
            </a:r>
          </a:p>
          <a:p>
            <a:pPr lvl="1" eaLnBrk="0" hangingPunct="0"/>
            <a:r>
              <a:rPr kumimoji="1" lang="en-US" sz="2000" b="1">
                <a:latin typeface="Futura XBlkCnIt BT" pitchFamily="34" charset="0"/>
              </a:rPr>
              <a:t>GO and NGO Networking</a:t>
            </a:r>
            <a:endParaRPr lang="en-US" sz="2000">
              <a:latin typeface="Futura XBlkCnIt BT" pitchFamily="34" charset="0"/>
            </a:endParaRPr>
          </a:p>
        </p:txBody>
      </p:sp>
      <p:sp>
        <p:nvSpPr>
          <p:cNvPr id="51208" name="Text Box 8"/>
          <p:cNvSpPr txBox="1">
            <a:spLocks noChangeArrowheads="1"/>
          </p:cNvSpPr>
          <p:nvPr/>
        </p:nvSpPr>
        <p:spPr bwMode="auto">
          <a:xfrm>
            <a:off x="2819400" y="5334000"/>
            <a:ext cx="2971800" cy="1387475"/>
          </a:xfrm>
          <a:prstGeom prst="rect">
            <a:avLst/>
          </a:prstGeom>
          <a:noFill/>
          <a:ln w="9525">
            <a:noFill/>
            <a:miter lim="800000"/>
            <a:headEnd/>
            <a:tailEnd/>
          </a:ln>
        </p:spPr>
        <p:txBody>
          <a:bodyPr>
            <a:spAutoFit/>
          </a:bodyPr>
          <a:lstStyle/>
          <a:p>
            <a:pPr eaLnBrk="0" hangingPunct="0"/>
            <a:r>
              <a:rPr kumimoji="1" lang="en-US" sz="1500">
                <a:latin typeface="Futura XBlkCnIt BT" pitchFamily="34" charset="0"/>
              </a:rPr>
              <a:t>Ensuring environments which maximize academic and social development</a:t>
            </a:r>
          </a:p>
          <a:p>
            <a:pPr eaLnBrk="0" hangingPunct="0"/>
            <a:r>
              <a:rPr kumimoji="1" lang="en-US" sz="2000" b="1">
                <a:latin typeface="Futura XBlkCnIt BT" pitchFamily="34" charset="0"/>
              </a:rPr>
              <a:t>Mainstream Teachers’ Trg.</a:t>
            </a:r>
            <a:r>
              <a:rPr kumimoji="1" lang="en-US" sz="1600">
                <a:latin typeface="Futura XBlkCnIt BT" pitchFamily="34" charset="0"/>
              </a:rPr>
              <a:t>.</a:t>
            </a:r>
          </a:p>
        </p:txBody>
      </p:sp>
      <p:sp>
        <p:nvSpPr>
          <p:cNvPr id="51209" name="Text Box 9"/>
          <p:cNvSpPr txBox="1">
            <a:spLocks noChangeArrowheads="1"/>
          </p:cNvSpPr>
          <p:nvPr/>
        </p:nvSpPr>
        <p:spPr bwMode="auto">
          <a:xfrm>
            <a:off x="5943600" y="2209800"/>
            <a:ext cx="1651000" cy="1190625"/>
          </a:xfrm>
          <a:prstGeom prst="rect">
            <a:avLst/>
          </a:prstGeom>
          <a:noFill/>
          <a:ln w="9525">
            <a:noFill/>
            <a:miter lim="800000"/>
            <a:headEnd/>
            <a:tailEnd/>
          </a:ln>
        </p:spPr>
        <p:txBody>
          <a:bodyPr>
            <a:spAutoFit/>
          </a:bodyPr>
          <a:lstStyle/>
          <a:p>
            <a:pPr eaLnBrk="0" hangingPunct="0"/>
            <a:r>
              <a:rPr lang="en-US" sz="1600">
                <a:latin typeface="Futura XBlkCnIt BT" pitchFamily="34" charset="0"/>
              </a:rPr>
              <a:t>Peer Support and mentoring</a:t>
            </a:r>
          </a:p>
          <a:p>
            <a:pPr eaLnBrk="0" hangingPunct="0"/>
            <a:r>
              <a:rPr lang="en-US" sz="2000" b="1">
                <a:latin typeface="Futura XBlkCnIt BT" pitchFamily="34" charset="0"/>
              </a:rPr>
              <a:t>Community Support </a:t>
            </a:r>
          </a:p>
        </p:txBody>
      </p:sp>
      <p:pic>
        <p:nvPicPr>
          <p:cNvPr id="51210" name="Picture 10" descr="sp to mainstream"/>
          <p:cNvPicPr>
            <a:picLocks noChangeAspect="1" noChangeArrowheads="1"/>
          </p:cNvPicPr>
          <p:nvPr/>
        </p:nvPicPr>
        <p:blipFill>
          <a:blip r:embed="rId3" cstate="print"/>
          <a:srcRect/>
          <a:stretch>
            <a:fillRect/>
          </a:stretch>
        </p:blipFill>
        <p:spPr bwMode="auto">
          <a:xfrm>
            <a:off x="0" y="3124200"/>
            <a:ext cx="2819400" cy="1763713"/>
          </a:xfrm>
          <a:prstGeom prst="rect">
            <a:avLst/>
          </a:prstGeom>
          <a:noFill/>
          <a:ln w="9525">
            <a:noFill/>
            <a:miter lim="800000"/>
            <a:headEnd/>
            <a:tailEnd/>
          </a:ln>
        </p:spPr>
      </p:pic>
      <p:pic>
        <p:nvPicPr>
          <p:cNvPr id="51211" name="Picture 11" descr="support network"/>
          <p:cNvPicPr>
            <a:picLocks noChangeAspect="1" noChangeArrowheads="1"/>
          </p:cNvPicPr>
          <p:nvPr/>
        </p:nvPicPr>
        <p:blipFill>
          <a:blip r:embed="rId4" cstate="print"/>
          <a:srcRect/>
          <a:stretch>
            <a:fillRect/>
          </a:stretch>
        </p:blipFill>
        <p:spPr bwMode="auto">
          <a:xfrm>
            <a:off x="4724400" y="3581400"/>
            <a:ext cx="2057400" cy="1427163"/>
          </a:xfrm>
          <a:prstGeom prst="rect">
            <a:avLst/>
          </a:prstGeom>
          <a:noFill/>
          <a:ln w="9525">
            <a:noFill/>
            <a:miter lim="800000"/>
            <a:headEnd/>
            <a:tailEnd/>
          </a:ln>
        </p:spPr>
      </p:pic>
      <p:pic>
        <p:nvPicPr>
          <p:cNvPr id="51212" name="Picture 12" descr="visual"/>
          <p:cNvPicPr>
            <a:picLocks noChangeAspect="1" noChangeArrowheads="1"/>
          </p:cNvPicPr>
          <p:nvPr>
            <p:ph sz="half" idx="2"/>
          </p:nvPr>
        </p:nvPicPr>
        <p:blipFill>
          <a:blip r:embed="rId5" cstate="print"/>
          <a:srcRect/>
          <a:stretch>
            <a:fillRect/>
          </a:stretch>
        </p:blipFill>
        <p:spPr>
          <a:xfrm>
            <a:off x="7543800" y="2209800"/>
            <a:ext cx="1436688" cy="1752600"/>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Social Responsibility</a:t>
            </a:r>
          </a:p>
        </p:txBody>
      </p:sp>
      <p:sp>
        <p:nvSpPr>
          <p:cNvPr id="62467" name="Rectangle 3"/>
          <p:cNvSpPr>
            <a:spLocks noChangeArrowheads="1"/>
          </p:cNvSpPr>
          <p:nvPr/>
        </p:nvSpPr>
        <p:spPr bwMode="auto">
          <a:xfrm>
            <a:off x="0" y="15240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a:effectLst>
                  <a:outerShdw blurRad="38100" dist="38100" dir="2700000" algn="tl">
                    <a:srgbClr val="FFFFFF"/>
                  </a:outerShdw>
                </a:effectLst>
              </a:rPr>
              <a:t>To take appropriate measures </a:t>
            </a:r>
            <a:r>
              <a:rPr lang="en-US" sz="3200">
                <a:effectLst>
                  <a:outerShdw blurRad="38100" dist="38100" dir="2700000" algn="tl">
                    <a:srgbClr val="FFFFFF"/>
                  </a:outerShdw>
                </a:effectLst>
              </a:rPr>
              <a:t>	</a:t>
            </a:r>
          </a:p>
          <a:p>
            <a:pPr marL="685800" indent="-685800">
              <a:lnSpc>
                <a:spcPct val="90000"/>
              </a:lnSpc>
              <a:spcBef>
                <a:spcPct val="20000"/>
              </a:spcBef>
              <a:buClr>
                <a:schemeClr val="hlink"/>
              </a:buClr>
              <a:buSzPct val="65000"/>
              <a:buFont typeface="Wingdings" pitchFamily="2" charset="2"/>
              <a:buNone/>
              <a:defRPr/>
            </a:pPr>
            <a:r>
              <a:rPr lang="en-US" i="1">
                <a:effectLst>
                  <a:outerShdw blurRad="38100" dist="38100" dir="2700000" algn="tl">
                    <a:srgbClr val="FFFFFF"/>
                  </a:outerShdw>
                </a:effectLst>
                <a:latin typeface="Times New Roman" pitchFamily="18" charset="0"/>
                <a:cs typeface="Times New Roman" pitchFamily="18" charset="0"/>
              </a:rPr>
              <a:t>	for adequate care and education </a:t>
            </a:r>
          </a:p>
        </p:txBody>
      </p:sp>
      <p:sp>
        <p:nvSpPr>
          <p:cNvPr id="52228" name="Text Box 4"/>
          <p:cNvSpPr txBox="1">
            <a:spLocks noChangeArrowheads="1"/>
          </p:cNvSpPr>
          <p:nvPr/>
        </p:nvSpPr>
        <p:spPr bwMode="auto">
          <a:xfrm>
            <a:off x="85725" y="5410200"/>
            <a:ext cx="3267075" cy="1116013"/>
          </a:xfrm>
          <a:prstGeom prst="rect">
            <a:avLst/>
          </a:prstGeom>
          <a:noFill/>
          <a:ln w="9525">
            <a:noFill/>
            <a:miter lim="800000"/>
            <a:headEnd/>
            <a:tailEnd/>
          </a:ln>
        </p:spPr>
        <p:txBody>
          <a:bodyPr>
            <a:spAutoFit/>
          </a:bodyPr>
          <a:lstStyle/>
          <a:p>
            <a:pPr eaLnBrk="0" hangingPunct="0">
              <a:lnSpc>
                <a:spcPct val="120000"/>
              </a:lnSpc>
            </a:pPr>
            <a:r>
              <a:rPr kumimoji="1" lang="en-US" altLang="zh-CN" sz="1600">
                <a:latin typeface="Futura XBlkCnIt BT" pitchFamily="34" charset="0"/>
                <a:ea typeface="SimSun" pitchFamily="2" charset="-122"/>
              </a:rPr>
              <a:t>The teacher,  professionals and staff who </a:t>
            </a:r>
            <a:r>
              <a:rPr kumimoji="1" lang="en-US" altLang="zh-CN" sz="2000" b="1">
                <a:latin typeface="Futura XBlkCnIt BT" pitchFamily="34" charset="0"/>
                <a:ea typeface="SimSun" pitchFamily="2" charset="-122"/>
              </a:rPr>
              <a:t>work at all levels of education</a:t>
            </a:r>
            <a:endParaRPr kumimoji="1" lang="en-US" sz="2000" b="1">
              <a:latin typeface="Futura XBlkCnIt BT" pitchFamily="34" charset="0"/>
            </a:endParaRPr>
          </a:p>
        </p:txBody>
      </p:sp>
      <p:sp>
        <p:nvSpPr>
          <p:cNvPr id="52229" name="Text Box 5"/>
          <p:cNvSpPr txBox="1">
            <a:spLocks noChangeArrowheads="1"/>
          </p:cNvSpPr>
          <p:nvPr/>
        </p:nvSpPr>
        <p:spPr bwMode="auto">
          <a:xfrm>
            <a:off x="3505200" y="5422900"/>
            <a:ext cx="2438400" cy="825500"/>
          </a:xfrm>
          <a:prstGeom prst="rect">
            <a:avLst/>
          </a:prstGeom>
          <a:noFill/>
          <a:ln w="9525">
            <a:noFill/>
            <a:miter lim="800000"/>
            <a:headEnd/>
            <a:tailEnd/>
          </a:ln>
        </p:spPr>
        <p:txBody>
          <a:bodyPr>
            <a:spAutoFit/>
          </a:bodyPr>
          <a:lstStyle/>
          <a:p>
            <a:pPr eaLnBrk="0" hangingPunct="0">
              <a:lnSpc>
                <a:spcPct val="150000"/>
              </a:lnSpc>
              <a:spcBef>
                <a:spcPct val="50000"/>
              </a:spcBef>
            </a:pPr>
            <a:r>
              <a:rPr kumimoji="1" lang="en-US" altLang="zh-CN" sz="1600" b="1">
                <a:latin typeface="Futura XBlkCnIt BT" pitchFamily="34" charset="0"/>
                <a:ea typeface="SimSun" pitchFamily="2" charset="-122"/>
              </a:rPr>
              <a:t>Sensitization and  disability awareness</a:t>
            </a:r>
            <a:endParaRPr kumimoji="1" lang="en-US" sz="1600" b="1">
              <a:latin typeface="Futura XBlkCnIt BT" pitchFamily="34" charset="0"/>
            </a:endParaRPr>
          </a:p>
        </p:txBody>
      </p:sp>
      <p:sp>
        <p:nvSpPr>
          <p:cNvPr id="52230" name="Text Box 6"/>
          <p:cNvSpPr txBox="1">
            <a:spLocks noChangeArrowheads="1"/>
          </p:cNvSpPr>
          <p:nvPr/>
        </p:nvSpPr>
        <p:spPr bwMode="auto">
          <a:xfrm>
            <a:off x="6096000" y="5181600"/>
            <a:ext cx="3048000" cy="1566863"/>
          </a:xfrm>
          <a:prstGeom prst="rect">
            <a:avLst/>
          </a:prstGeom>
          <a:noFill/>
          <a:ln w="9525">
            <a:noFill/>
            <a:miter lim="800000"/>
            <a:headEnd/>
            <a:tailEnd/>
          </a:ln>
        </p:spPr>
        <p:txBody>
          <a:bodyPr>
            <a:spAutoFit/>
          </a:bodyPr>
          <a:lstStyle/>
          <a:p>
            <a:pPr eaLnBrk="0" hangingPunct="0">
              <a:lnSpc>
                <a:spcPct val="110000"/>
              </a:lnSpc>
              <a:spcBef>
                <a:spcPct val="20000"/>
              </a:spcBef>
              <a:buClr>
                <a:schemeClr val="accent1"/>
              </a:buClr>
              <a:buSzPct val="55000"/>
              <a:buFont typeface="Wingdings" pitchFamily="2" charset="2"/>
              <a:buNone/>
            </a:pPr>
            <a:r>
              <a:rPr kumimoji="1" lang="en-US" altLang="zh-CN" sz="1600">
                <a:latin typeface="Futura XBlkCnIt BT" pitchFamily="34" charset="0"/>
                <a:ea typeface="SimSun" pitchFamily="2" charset="-122"/>
              </a:rPr>
              <a:t>appropriate </a:t>
            </a:r>
            <a:r>
              <a:rPr kumimoji="1" lang="en-US" altLang="zh-CN" sz="2000" b="1">
                <a:latin typeface="Futura XBlkCnIt BT" pitchFamily="34" charset="0"/>
                <a:ea typeface="SimSun" pitchFamily="2" charset="-122"/>
              </a:rPr>
              <a:t>augmentative and alternative modes</a:t>
            </a:r>
            <a:r>
              <a:rPr kumimoji="1" lang="en-US" altLang="zh-CN" sz="1600">
                <a:latin typeface="Futura XBlkCnIt BT" pitchFamily="34" charset="0"/>
                <a:ea typeface="SimSun" pitchFamily="2" charset="-122"/>
              </a:rPr>
              <a:t>, educational techniques and materials to support persons with disabilities. </a:t>
            </a:r>
            <a:endParaRPr lang="en-US" sz="1600">
              <a:latin typeface="Futura XBlkCnIt BT" pitchFamily="34" charset="0"/>
            </a:endParaRPr>
          </a:p>
        </p:txBody>
      </p:sp>
      <p:pic>
        <p:nvPicPr>
          <p:cNvPr id="52231" name="Picture 7" descr="agumentaive"/>
          <p:cNvPicPr>
            <a:picLocks noChangeAspect="1" noChangeArrowheads="1"/>
          </p:cNvPicPr>
          <p:nvPr/>
        </p:nvPicPr>
        <p:blipFill>
          <a:blip r:embed="rId2" cstate="print"/>
          <a:srcRect/>
          <a:stretch>
            <a:fillRect/>
          </a:stretch>
        </p:blipFill>
        <p:spPr bwMode="auto">
          <a:xfrm>
            <a:off x="6172200" y="3048000"/>
            <a:ext cx="1143000" cy="860425"/>
          </a:xfrm>
          <a:prstGeom prst="rect">
            <a:avLst/>
          </a:prstGeom>
          <a:noFill/>
          <a:ln w="9525">
            <a:noFill/>
            <a:miter lim="800000"/>
            <a:headEnd/>
            <a:tailEnd/>
          </a:ln>
        </p:spPr>
      </p:pic>
      <p:pic>
        <p:nvPicPr>
          <p:cNvPr id="52232" name="Picture 8" descr="community support"/>
          <p:cNvPicPr>
            <a:picLocks noChangeAspect="1" noChangeArrowheads="1"/>
          </p:cNvPicPr>
          <p:nvPr/>
        </p:nvPicPr>
        <p:blipFill>
          <a:blip r:embed="rId3" cstate="print"/>
          <a:srcRect/>
          <a:stretch>
            <a:fillRect/>
          </a:stretch>
        </p:blipFill>
        <p:spPr bwMode="auto">
          <a:xfrm>
            <a:off x="152400" y="2971800"/>
            <a:ext cx="2743200" cy="1985963"/>
          </a:xfrm>
          <a:prstGeom prst="rect">
            <a:avLst/>
          </a:prstGeom>
          <a:noFill/>
          <a:ln w="9525">
            <a:noFill/>
            <a:miter lim="800000"/>
            <a:headEnd/>
            <a:tailEnd/>
          </a:ln>
        </p:spPr>
      </p:pic>
      <p:pic>
        <p:nvPicPr>
          <p:cNvPr id="52233" name="Picture 9" descr="sensitization"/>
          <p:cNvPicPr>
            <a:picLocks noChangeAspect="1" noChangeArrowheads="1"/>
          </p:cNvPicPr>
          <p:nvPr/>
        </p:nvPicPr>
        <p:blipFill>
          <a:blip r:embed="rId4" cstate="print"/>
          <a:srcRect r="28947"/>
          <a:stretch>
            <a:fillRect/>
          </a:stretch>
        </p:blipFill>
        <p:spPr bwMode="auto">
          <a:xfrm>
            <a:off x="3276600" y="3048000"/>
            <a:ext cx="2286000" cy="1981200"/>
          </a:xfrm>
          <a:prstGeom prst="rect">
            <a:avLst/>
          </a:prstGeom>
          <a:noFill/>
          <a:ln w="9525">
            <a:noFill/>
            <a:miter lim="800000"/>
            <a:headEnd/>
            <a:tailEnd/>
          </a:ln>
        </p:spPr>
      </p:pic>
      <p:pic>
        <p:nvPicPr>
          <p:cNvPr id="52234" name="Picture 10" descr="mgumentaive"/>
          <p:cNvPicPr>
            <a:picLocks noChangeAspect="1" noChangeArrowheads="1"/>
          </p:cNvPicPr>
          <p:nvPr/>
        </p:nvPicPr>
        <p:blipFill>
          <a:blip r:embed="rId5" cstate="print"/>
          <a:srcRect/>
          <a:stretch>
            <a:fillRect/>
          </a:stretch>
        </p:blipFill>
        <p:spPr bwMode="auto">
          <a:xfrm>
            <a:off x="6858000" y="3430588"/>
            <a:ext cx="1981200" cy="140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Social Responsibility..</a:t>
            </a:r>
          </a:p>
        </p:txBody>
      </p:sp>
      <p:sp>
        <p:nvSpPr>
          <p:cNvPr id="63491" name="Rectangle 3"/>
          <p:cNvSpPr>
            <a:spLocks noChangeArrowheads="1"/>
          </p:cNvSpPr>
          <p:nvPr/>
        </p:nvSpPr>
        <p:spPr bwMode="auto">
          <a:xfrm>
            <a:off x="0" y="14478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a:effectLst>
                  <a:outerShdw blurRad="38100" dist="38100" dir="2700000" algn="tl">
                    <a:srgbClr val="FFFFFF"/>
                  </a:outerShdw>
                </a:effectLst>
              </a:rPr>
              <a:t>To access transition  </a:t>
            </a:r>
            <a:r>
              <a:rPr lang="en-US" sz="3200">
                <a:effectLst>
                  <a:outerShdw blurRad="38100" dist="38100" dir="2700000" algn="tl">
                    <a:srgbClr val="FFFFFF"/>
                  </a:outerShdw>
                </a:effectLst>
              </a:rPr>
              <a:t>	</a:t>
            </a:r>
          </a:p>
          <a:p>
            <a:pPr marL="685800" indent="-685800">
              <a:lnSpc>
                <a:spcPct val="90000"/>
              </a:lnSpc>
              <a:spcBef>
                <a:spcPct val="20000"/>
              </a:spcBef>
              <a:buClr>
                <a:schemeClr val="hlink"/>
              </a:buClr>
              <a:buSzPct val="65000"/>
              <a:buFont typeface="Wingdings" pitchFamily="2" charset="2"/>
              <a:buNone/>
              <a:defRPr/>
            </a:pPr>
            <a:r>
              <a:rPr lang="en-US" i="1">
                <a:effectLst>
                  <a:outerShdw blurRad="38100" dist="38100" dir="2700000" algn="tl">
                    <a:srgbClr val="FFFFFF"/>
                  </a:outerShdw>
                </a:effectLst>
                <a:latin typeface="Times New Roman" pitchFamily="18" charset="0"/>
                <a:cs typeface="Times New Roman" pitchFamily="18" charset="0"/>
              </a:rPr>
              <a:t>	for quality care and education </a:t>
            </a:r>
          </a:p>
        </p:txBody>
      </p:sp>
      <p:sp>
        <p:nvSpPr>
          <p:cNvPr id="53252" name="Rectangle 4"/>
          <p:cNvSpPr>
            <a:spLocks noChangeArrowheads="1"/>
          </p:cNvSpPr>
          <p:nvPr/>
        </p:nvSpPr>
        <p:spPr bwMode="auto">
          <a:xfrm>
            <a:off x="130175" y="5105400"/>
            <a:ext cx="2765425" cy="1435100"/>
          </a:xfrm>
          <a:prstGeom prst="rect">
            <a:avLst/>
          </a:prstGeom>
          <a:noFill/>
          <a:ln w="9525">
            <a:noFill/>
            <a:miter lim="800000"/>
            <a:headEnd/>
            <a:tailEnd/>
          </a:ln>
        </p:spPr>
        <p:txBody>
          <a:bodyPr>
            <a:spAutoFit/>
          </a:bodyPr>
          <a:lstStyle/>
          <a:p>
            <a:pPr eaLnBrk="0" hangingPunct="0"/>
            <a:r>
              <a:rPr kumimoji="1" lang="en-US" sz="2400" b="1">
                <a:latin typeface="Futura XBlkCnIt BT" pitchFamily="34" charset="0"/>
              </a:rPr>
              <a:t>promotion</a:t>
            </a:r>
            <a:r>
              <a:rPr kumimoji="1" lang="en-US" sz="1600">
                <a:latin typeface="Futura XBlkCnIt BT" pitchFamily="34" charset="0"/>
              </a:rPr>
              <a:t> towards general tertiary education, vocational training, adult education and lifelong learning</a:t>
            </a:r>
          </a:p>
        </p:txBody>
      </p:sp>
      <p:sp>
        <p:nvSpPr>
          <p:cNvPr id="53253" name="Text Box 5"/>
          <p:cNvSpPr txBox="1">
            <a:spLocks noChangeArrowheads="1"/>
          </p:cNvSpPr>
          <p:nvPr/>
        </p:nvSpPr>
        <p:spPr bwMode="auto">
          <a:xfrm>
            <a:off x="6324600" y="5181600"/>
            <a:ext cx="2438400" cy="641350"/>
          </a:xfrm>
          <a:prstGeom prst="rect">
            <a:avLst/>
          </a:prstGeom>
          <a:noFill/>
          <a:ln w="9525">
            <a:noFill/>
            <a:miter lim="800000"/>
            <a:headEnd/>
            <a:tailEnd/>
          </a:ln>
        </p:spPr>
        <p:txBody>
          <a:bodyPr>
            <a:spAutoFit/>
          </a:bodyPr>
          <a:lstStyle/>
          <a:p>
            <a:pPr eaLnBrk="0" hangingPunct="0"/>
            <a:r>
              <a:rPr kumimoji="1" lang="en-US" sz="1600">
                <a:latin typeface="Futura XBlkCnIt BT" pitchFamily="34" charset="0"/>
              </a:rPr>
              <a:t>Parents and community </a:t>
            </a:r>
            <a:r>
              <a:rPr kumimoji="1" lang="en-US" sz="2000" b="1">
                <a:latin typeface="Futura XBlkCnIt BT" pitchFamily="34" charset="0"/>
              </a:rPr>
              <a:t>support</a:t>
            </a:r>
            <a:r>
              <a:rPr kumimoji="1" lang="en-US" sz="1600">
                <a:latin typeface="Futura XBlkCnIt BT" pitchFamily="34" charset="0"/>
              </a:rPr>
              <a:t> for transition </a:t>
            </a:r>
          </a:p>
        </p:txBody>
      </p:sp>
      <p:sp>
        <p:nvSpPr>
          <p:cNvPr id="53254" name="Text Box 6"/>
          <p:cNvSpPr txBox="1">
            <a:spLocks noChangeArrowheads="1"/>
          </p:cNvSpPr>
          <p:nvPr/>
        </p:nvSpPr>
        <p:spPr bwMode="auto">
          <a:xfrm>
            <a:off x="2971800" y="5257800"/>
            <a:ext cx="2819400" cy="946150"/>
          </a:xfrm>
          <a:prstGeom prst="rect">
            <a:avLst/>
          </a:prstGeom>
          <a:noFill/>
          <a:ln w="9525">
            <a:noFill/>
            <a:miter lim="800000"/>
            <a:headEnd/>
            <a:tailEnd/>
          </a:ln>
        </p:spPr>
        <p:txBody>
          <a:bodyPr>
            <a:spAutoFit/>
          </a:bodyPr>
          <a:lstStyle/>
          <a:p>
            <a:pPr eaLnBrk="0" hangingPunct="0"/>
            <a:r>
              <a:rPr kumimoji="1" lang="en-US" sz="1600">
                <a:latin typeface="Futura XBlkCnIt BT" pitchFamily="34" charset="0"/>
              </a:rPr>
              <a:t>ensure reasonable </a:t>
            </a:r>
            <a:r>
              <a:rPr kumimoji="1" lang="en-US" sz="2400" b="1">
                <a:latin typeface="Futura XBlkCnIt BT" pitchFamily="34" charset="0"/>
              </a:rPr>
              <a:t>accommodation</a:t>
            </a:r>
            <a:r>
              <a:rPr kumimoji="1" lang="en-US" sz="1600">
                <a:latin typeface="Futura XBlkCnIt BT" pitchFamily="34" charset="0"/>
              </a:rPr>
              <a:t> for transition </a:t>
            </a:r>
          </a:p>
        </p:txBody>
      </p:sp>
      <p:pic>
        <p:nvPicPr>
          <p:cNvPr id="53255" name="Picture 7" descr="accomodation"/>
          <p:cNvPicPr>
            <a:picLocks noChangeAspect="1" noChangeArrowheads="1"/>
          </p:cNvPicPr>
          <p:nvPr/>
        </p:nvPicPr>
        <p:blipFill>
          <a:blip r:embed="rId2" cstate="print"/>
          <a:srcRect/>
          <a:stretch>
            <a:fillRect/>
          </a:stretch>
        </p:blipFill>
        <p:spPr bwMode="auto">
          <a:xfrm>
            <a:off x="2971800" y="2590800"/>
            <a:ext cx="2286000" cy="2209800"/>
          </a:xfrm>
          <a:prstGeom prst="rect">
            <a:avLst/>
          </a:prstGeom>
          <a:noFill/>
          <a:ln w="9525">
            <a:noFill/>
            <a:miter lim="800000"/>
            <a:headEnd/>
            <a:tailEnd/>
          </a:ln>
        </p:spPr>
      </p:pic>
      <p:pic>
        <p:nvPicPr>
          <p:cNvPr id="53256" name="Picture 8" descr="parents support"/>
          <p:cNvPicPr>
            <a:picLocks noChangeAspect="1" noChangeArrowheads="1"/>
          </p:cNvPicPr>
          <p:nvPr/>
        </p:nvPicPr>
        <p:blipFill>
          <a:blip r:embed="rId3" cstate="print"/>
          <a:srcRect l="11984" r="31087"/>
          <a:stretch>
            <a:fillRect/>
          </a:stretch>
        </p:blipFill>
        <p:spPr bwMode="auto">
          <a:xfrm>
            <a:off x="6400800" y="2590800"/>
            <a:ext cx="2286000" cy="2252663"/>
          </a:xfrm>
          <a:prstGeom prst="rect">
            <a:avLst/>
          </a:prstGeom>
          <a:noFill/>
          <a:ln w="9525">
            <a:noFill/>
            <a:miter lim="800000"/>
            <a:headEnd/>
            <a:tailEnd/>
          </a:ln>
        </p:spPr>
      </p:pic>
      <p:pic>
        <p:nvPicPr>
          <p:cNvPr id="53257" name="Picture 9" descr="giving key"/>
          <p:cNvPicPr>
            <a:picLocks noChangeAspect="1" noChangeArrowheads="1"/>
          </p:cNvPicPr>
          <p:nvPr>
            <p:ph idx="1"/>
          </p:nvPr>
        </p:nvPicPr>
        <p:blipFill>
          <a:blip r:embed="rId4" cstate="print"/>
          <a:srcRect b="7895"/>
          <a:stretch>
            <a:fillRect/>
          </a:stretch>
        </p:blipFill>
        <p:spPr>
          <a:xfrm>
            <a:off x="228600" y="2590800"/>
            <a:ext cx="2286000" cy="2209800"/>
          </a:xfr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85800" y="2492375"/>
            <a:ext cx="7772400" cy="1470025"/>
          </a:xfrm>
          <a:prstGeom prst="rect">
            <a:avLst/>
          </a:prstGeom>
          <a:noFill/>
          <a:ln w="9525">
            <a:noFill/>
            <a:miter lim="800000"/>
            <a:headEnd/>
            <a:tailEnd/>
          </a:ln>
          <a:effectLst/>
        </p:spPr>
        <p:txBody>
          <a:bodyPr anchor="ctr"/>
          <a:lstStyle/>
          <a:p>
            <a:pPr algn="ctr">
              <a:defRPr/>
            </a:pPr>
            <a:r>
              <a:rPr lang="en-AU" sz="5400">
                <a:solidFill>
                  <a:schemeClr val="tx2"/>
                </a:solidFill>
                <a:effectLst>
                  <a:outerShdw blurRad="38100" dist="38100" dir="2700000" algn="tl">
                    <a:srgbClr val="000000"/>
                  </a:outerShdw>
                </a:effectLst>
              </a:rPr>
              <a:t>“Doing with” </a:t>
            </a:r>
            <a:br>
              <a:rPr lang="en-AU" sz="5400">
                <a:solidFill>
                  <a:schemeClr val="tx2"/>
                </a:solidFill>
                <a:effectLst>
                  <a:outerShdw blurRad="38100" dist="38100" dir="2700000" algn="tl">
                    <a:srgbClr val="000000"/>
                  </a:outerShdw>
                </a:effectLst>
              </a:rPr>
            </a:br>
            <a:r>
              <a:rPr lang="en-AU" sz="5400">
                <a:solidFill>
                  <a:schemeClr val="tx2"/>
                </a:solidFill>
                <a:effectLst>
                  <a:outerShdw blurRad="38100" dist="38100" dir="2700000" algn="tl">
                    <a:srgbClr val="000000"/>
                  </a:outerShdw>
                </a:effectLst>
              </a:rPr>
              <a:t>not </a:t>
            </a:r>
            <a:br>
              <a:rPr lang="en-AU" sz="5400">
                <a:solidFill>
                  <a:schemeClr val="tx2"/>
                </a:solidFill>
                <a:effectLst>
                  <a:outerShdw blurRad="38100" dist="38100" dir="2700000" algn="tl">
                    <a:srgbClr val="000000"/>
                  </a:outerShdw>
                </a:effectLst>
              </a:rPr>
            </a:br>
            <a:r>
              <a:rPr lang="en-AU" sz="5400">
                <a:solidFill>
                  <a:schemeClr val="tx2"/>
                </a:solidFill>
                <a:effectLst>
                  <a:outerShdw blurRad="38100" dist="38100" dir="2700000" algn="tl">
                    <a:srgbClr val="000000"/>
                  </a:outerShdw>
                </a:effectLst>
              </a:rPr>
              <a:t>“Doing for”</a:t>
            </a:r>
          </a:p>
        </p:txBody>
      </p:sp>
      <p:sp>
        <p:nvSpPr>
          <p:cNvPr id="123909" name="Rectangle 5"/>
          <p:cNvSpPr>
            <a:spLocks noChangeArrowheads="1"/>
          </p:cNvSpPr>
          <p:nvPr/>
        </p:nvSpPr>
        <p:spPr bwMode="auto">
          <a:xfrm>
            <a:off x="0" y="4797425"/>
            <a:ext cx="9144000" cy="936625"/>
          </a:xfrm>
          <a:prstGeom prst="rect">
            <a:avLst/>
          </a:prstGeom>
          <a:noFill/>
          <a:ln w="9525">
            <a:noFill/>
            <a:miter lim="800000"/>
            <a:headEnd/>
            <a:tailEnd/>
          </a:ln>
          <a:effectLst/>
        </p:spPr>
        <p:txBody>
          <a:bodyPr/>
          <a:lstStyle/>
          <a:p>
            <a:pPr algn="ctr">
              <a:spcBef>
                <a:spcPct val="20000"/>
              </a:spcBef>
              <a:buClr>
                <a:schemeClr val="hlink"/>
              </a:buClr>
              <a:buSzPct val="65000"/>
              <a:buFont typeface="Wingdings" pitchFamily="2" charset="2"/>
              <a:buNone/>
              <a:defRPr/>
            </a:pPr>
            <a:r>
              <a:rPr lang="en-AU" sz="4400" b="1">
                <a:solidFill>
                  <a:schemeClr val="bg2"/>
                </a:solidFill>
                <a:effectLst>
                  <a:outerShdw blurRad="38100" dist="38100" dir="2700000" algn="tl">
                    <a:srgbClr val="000000"/>
                  </a:outerShdw>
                </a:effectLst>
              </a:rPr>
              <a:t>“Nothing about us without us”</a:t>
            </a:r>
          </a:p>
        </p:txBody>
      </p:sp>
      <p:sp>
        <p:nvSpPr>
          <p:cNvPr id="54276" name="Text Box 6"/>
          <p:cNvSpPr txBox="1">
            <a:spLocks noChangeArrowheads="1"/>
          </p:cNvSpPr>
          <p:nvPr/>
        </p:nvSpPr>
        <p:spPr bwMode="auto">
          <a:xfrm>
            <a:off x="0" y="490538"/>
            <a:ext cx="6732588" cy="1066800"/>
          </a:xfrm>
          <a:prstGeom prst="rect">
            <a:avLst/>
          </a:prstGeom>
          <a:noFill/>
          <a:ln w="9525">
            <a:noFill/>
            <a:miter lim="800000"/>
            <a:headEnd/>
            <a:tailEnd/>
          </a:ln>
        </p:spPr>
        <p:txBody>
          <a:bodyPr>
            <a:spAutoFit/>
          </a:bodyPr>
          <a:lstStyle/>
          <a:p>
            <a:pPr algn="ctr">
              <a:spcBef>
                <a:spcPct val="50000"/>
              </a:spcBef>
            </a:pPr>
            <a:r>
              <a:rPr lang="en-AU" sz="3200" b="1">
                <a:solidFill>
                  <a:srgbClr val="FF0000"/>
                </a:solidFill>
                <a:latin typeface="Verdana" pitchFamily="34" charset="0"/>
              </a:rPr>
              <a:t>Principle partnership is with people with a disability</a:t>
            </a:r>
          </a:p>
        </p:txBody>
      </p:sp>
      <p:sp>
        <p:nvSpPr>
          <p:cNvPr id="54277" name="Text Box 7"/>
          <p:cNvSpPr txBox="1">
            <a:spLocks noChangeArrowheads="1"/>
          </p:cNvSpPr>
          <p:nvPr/>
        </p:nvSpPr>
        <p:spPr bwMode="auto">
          <a:xfrm>
            <a:off x="5651500" y="6021388"/>
            <a:ext cx="3492500" cy="366712"/>
          </a:xfrm>
          <a:prstGeom prst="rect">
            <a:avLst/>
          </a:prstGeom>
          <a:noFill/>
          <a:ln w="9525">
            <a:noFill/>
            <a:miter lim="800000"/>
            <a:headEnd/>
            <a:tailEnd/>
          </a:ln>
        </p:spPr>
        <p:txBody>
          <a:bodyPr>
            <a:spAutoFit/>
          </a:bodyPr>
          <a:lstStyle/>
          <a:p>
            <a:pPr algn="r" eaLnBrk="0" hangingPunct="0">
              <a:spcBef>
                <a:spcPct val="50000"/>
              </a:spcBef>
            </a:pPr>
            <a:r>
              <a:rPr lang="en-AU">
                <a:latin typeface="Times" pitchFamily="18" charset="0"/>
              </a:rPr>
              <a:t>DPI Slogan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MCj00787110000[1]"/>
          <p:cNvPicPr>
            <a:picLocks noChangeAspect="1" noChangeArrowheads="1"/>
          </p:cNvPicPr>
          <p:nvPr/>
        </p:nvPicPr>
        <p:blipFill>
          <a:blip r:embed="rId2" cstate="print"/>
          <a:srcRect/>
          <a:stretch>
            <a:fillRect/>
          </a:stretch>
        </p:blipFill>
        <p:spPr bwMode="auto">
          <a:xfrm>
            <a:off x="755650" y="2060575"/>
            <a:ext cx="1622425" cy="3933825"/>
          </a:xfrm>
          <a:prstGeom prst="rect">
            <a:avLst/>
          </a:prstGeom>
          <a:noFill/>
          <a:ln w="9525">
            <a:noFill/>
            <a:miter lim="800000"/>
            <a:headEnd/>
            <a:tailEnd/>
          </a:ln>
        </p:spPr>
      </p:pic>
      <p:sp>
        <p:nvSpPr>
          <p:cNvPr id="120837" name="Rectangle 5"/>
          <p:cNvSpPr>
            <a:spLocks noChangeArrowheads="1"/>
          </p:cNvSpPr>
          <p:nvPr/>
        </p:nvSpPr>
        <p:spPr bwMode="auto">
          <a:xfrm>
            <a:off x="3995738" y="1557338"/>
            <a:ext cx="4752975" cy="4248150"/>
          </a:xfrm>
          <a:prstGeom prst="rect">
            <a:avLst/>
          </a:prstGeom>
          <a:noFill/>
          <a:ln w="9525">
            <a:noFill/>
            <a:miter lim="800000"/>
            <a:headEnd/>
            <a:tailEnd/>
          </a:ln>
          <a:effectLst/>
        </p:spPr>
        <p:txBody>
          <a:bodyPr anchor="ctr"/>
          <a:lstStyle/>
          <a:p>
            <a:pPr algn="ctr">
              <a:lnSpc>
                <a:spcPct val="150000"/>
              </a:lnSpc>
              <a:defRPr/>
            </a:pPr>
            <a:r>
              <a:rPr lang="en-AU" sz="4800">
                <a:solidFill>
                  <a:schemeClr val="tx2"/>
                </a:solidFill>
                <a:effectLst>
                  <a:outerShdw blurRad="38100" dist="38100" dir="2700000" algn="tl">
                    <a:srgbClr val="000000"/>
                  </a:outerShdw>
                </a:effectLst>
              </a:rPr>
              <a:t>Are there people with a </a:t>
            </a:r>
            <a:br>
              <a:rPr lang="en-AU" sz="4800">
                <a:solidFill>
                  <a:schemeClr val="tx2"/>
                </a:solidFill>
                <a:effectLst>
                  <a:outerShdw blurRad="38100" dist="38100" dir="2700000" algn="tl">
                    <a:srgbClr val="000000"/>
                  </a:outerShdw>
                </a:effectLst>
              </a:rPr>
            </a:br>
            <a:r>
              <a:rPr lang="en-AU" sz="4800">
                <a:solidFill>
                  <a:schemeClr val="tx2"/>
                </a:solidFill>
                <a:effectLst>
                  <a:outerShdw blurRad="38100" dist="38100" dir="2700000" algn="tl">
                    <a:srgbClr val="000000"/>
                  </a:outerShdw>
                </a:effectLst>
              </a:rPr>
              <a:t>disability in your programs?</a:t>
            </a:r>
          </a:p>
        </p:txBody>
      </p:sp>
      <p:sp>
        <p:nvSpPr>
          <p:cNvPr id="55300" name="Text Box 6"/>
          <p:cNvSpPr txBox="1">
            <a:spLocks noChangeArrowheads="1"/>
          </p:cNvSpPr>
          <p:nvPr/>
        </p:nvSpPr>
        <p:spPr bwMode="auto">
          <a:xfrm>
            <a:off x="250825" y="425450"/>
            <a:ext cx="5761038" cy="946150"/>
          </a:xfrm>
          <a:prstGeom prst="rect">
            <a:avLst/>
          </a:prstGeom>
          <a:noFill/>
          <a:ln w="9525">
            <a:noFill/>
            <a:miter lim="800000"/>
            <a:headEnd/>
            <a:tailEnd/>
          </a:ln>
        </p:spPr>
        <p:txBody>
          <a:bodyPr>
            <a:spAutoFit/>
          </a:bodyPr>
          <a:lstStyle/>
          <a:p>
            <a:pPr eaLnBrk="0" hangingPunct="0"/>
            <a:r>
              <a:rPr lang="en-AU" sz="2800" b="1">
                <a:solidFill>
                  <a:srgbClr val="B20600"/>
                </a:solidFill>
                <a:latin typeface="Verdana" pitchFamily="34" charset="0"/>
              </a:rPr>
              <a:t>Think about a program you have visited….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288" y="1282700"/>
            <a:ext cx="8077200" cy="1806575"/>
            <a:chOff x="528" y="672"/>
            <a:chExt cx="5088" cy="1138"/>
          </a:xfrm>
        </p:grpSpPr>
        <p:sp>
          <p:nvSpPr>
            <p:cNvPr id="1029" name="WordArt 5"/>
            <p:cNvSpPr>
              <a:spLocks noChangeArrowheads="1" noChangeShapeType="1" noTextEdit="1"/>
            </p:cNvSpPr>
            <p:nvPr/>
          </p:nvSpPr>
          <p:spPr bwMode="auto">
            <a:xfrm>
              <a:off x="2958" y="720"/>
              <a:ext cx="402" cy="936"/>
            </a:xfrm>
            <a:prstGeom prst="rect">
              <a:avLst/>
            </a:prstGeom>
          </p:spPr>
          <p:txBody>
            <a:bodyPr wrap="none" fromWordArt="1">
              <a:prstTxWarp prst="textPlain">
                <a:avLst>
                  <a:gd name="adj" fmla="val 50000"/>
                </a:avLst>
              </a:prstTxWarp>
            </a:bodyPr>
            <a:lstStyle/>
            <a:p>
              <a:pPr algn="ctr"/>
              <a:r>
                <a:rPr lang="en-IN" sz="9600" b="1"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graphicFrame>
          <p:nvGraphicFramePr>
            <p:cNvPr id="1026" name="Object 6"/>
            <p:cNvGraphicFramePr>
              <a:graphicFrameLocks noChangeAspect="1"/>
            </p:cNvGraphicFramePr>
            <p:nvPr/>
          </p:nvGraphicFramePr>
          <p:xfrm>
            <a:off x="528" y="1056"/>
            <a:ext cx="2016" cy="576"/>
          </p:xfrm>
          <a:graphic>
            <a:graphicData uri="http://schemas.openxmlformats.org/presentationml/2006/ole">
              <p:oleObj spid="_x0000_s1026" name="Clip" r:id="rId3" imgW="7253280" imgH="2071800" progId="MS_ClipArt_Gallery.2">
                <p:embed/>
              </p:oleObj>
            </a:graphicData>
          </a:graphic>
        </p:graphicFrame>
        <p:grpSp>
          <p:nvGrpSpPr>
            <p:cNvPr id="1030" name="Group 7"/>
            <p:cNvGrpSpPr>
              <a:grpSpLocks/>
            </p:cNvGrpSpPr>
            <p:nvPr/>
          </p:nvGrpSpPr>
          <p:grpSpPr bwMode="auto">
            <a:xfrm>
              <a:off x="3840" y="672"/>
              <a:ext cx="1776" cy="1138"/>
              <a:chOff x="1561" y="1833"/>
              <a:chExt cx="2112" cy="1570"/>
            </a:xfrm>
          </p:grpSpPr>
          <p:grpSp>
            <p:nvGrpSpPr>
              <p:cNvPr id="1031" name="Group 8"/>
              <p:cNvGrpSpPr>
                <a:grpSpLocks/>
              </p:cNvGrpSpPr>
              <p:nvPr/>
            </p:nvGrpSpPr>
            <p:grpSpPr bwMode="auto">
              <a:xfrm>
                <a:off x="1561" y="2282"/>
                <a:ext cx="2112" cy="624"/>
                <a:chOff x="1561" y="2282"/>
                <a:chExt cx="2112" cy="624"/>
              </a:xfrm>
            </p:grpSpPr>
            <p:sp>
              <p:nvSpPr>
                <p:cNvPr id="1099" name="Freeform 9"/>
                <p:cNvSpPr>
                  <a:spLocks/>
                </p:cNvSpPr>
                <p:nvPr/>
              </p:nvSpPr>
              <p:spPr bwMode="auto">
                <a:xfrm>
                  <a:off x="1561" y="2282"/>
                  <a:ext cx="528" cy="624"/>
                </a:xfrm>
                <a:custGeom>
                  <a:avLst/>
                  <a:gdLst>
                    <a:gd name="T0" fmla="*/ 100 w 528"/>
                    <a:gd name="T1" fmla="*/ 456 h 624"/>
                    <a:gd name="T2" fmla="*/ 326 w 528"/>
                    <a:gd name="T3" fmla="*/ 168 h 624"/>
                    <a:gd name="T4" fmla="*/ 276 w 528"/>
                    <a:gd name="T5" fmla="*/ 312 h 624"/>
                    <a:gd name="T6" fmla="*/ 528 w 528"/>
                    <a:gd name="T7" fmla="*/ 0 h 624"/>
                    <a:gd name="T8" fmla="*/ 175 w 528"/>
                    <a:gd name="T9" fmla="*/ 552 h 624"/>
                    <a:gd name="T10" fmla="*/ 251 w 528"/>
                    <a:gd name="T11" fmla="*/ 312 h 624"/>
                    <a:gd name="T12" fmla="*/ 0 w 528"/>
                    <a:gd name="T13" fmla="*/ 624 h 624"/>
                    <a:gd name="T14" fmla="*/ 100 w 528"/>
                    <a:gd name="T15" fmla="*/ 456 h 62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624"/>
                    <a:gd name="T26" fmla="*/ 528 w 528"/>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624">
                      <a:moveTo>
                        <a:pt x="100" y="456"/>
                      </a:moveTo>
                      <a:lnTo>
                        <a:pt x="326" y="168"/>
                      </a:lnTo>
                      <a:lnTo>
                        <a:pt x="276" y="312"/>
                      </a:lnTo>
                      <a:lnTo>
                        <a:pt x="528" y="0"/>
                      </a:lnTo>
                      <a:lnTo>
                        <a:pt x="175" y="552"/>
                      </a:lnTo>
                      <a:lnTo>
                        <a:pt x="251" y="312"/>
                      </a:lnTo>
                      <a:lnTo>
                        <a:pt x="0" y="624"/>
                      </a:lnTo>
                      <a:lnTo>
                        <a:pt x="100" y="456"/>
                      </a:lnTo>
                      <a:close/>
                    </a:path>
                  </a:pathLst>
                </a:custGeom>
                <a:solidFill>
                  <a:srgbClr val="000000"/>
                </a:solidFill>
                <a:ln w="9525">
                  <a:noFill/>
                  <a:round/>
                  <a:headEnd/>
                  <a:tailEnd/>
                </a:ln>
              </p:spPr>
              <p:txBody>
                <a:bodyPr/>
                <a:lstStyle/>
                <a:p>
                  <a:endParaRPr lang="en-US"/>
                </a:p>
              </p:txBody>
            </p:sp>
            <p:sp>
              <p:nvSpPr>
                <p:cNvPr id="1100" name="Freeform 10"/>
                <p:cNvSpPr>
                  <a:spLocks/>
                </p:cNvSpPr>
                <p:nvPr/>
              </p:nvSpPr>
              <p:spPr bwMode="auto">
                <a:xfrm>
                  <a:off x="3145" y="2282"/>
                  <a:ext cx="528" cy="624"/>
                </a:xfrm>
                <a:custGeom>
                  <a:avLst/>
                  <a:gdLst>
                    <a:gd name="T0" fmla="*/ 428 w 528"/>
                    <a:gd name="T1" fmla="*/ 456 h 624"/>
                    <a:gd name="T2" fmla="*/ 202 w 528"/>
                    <a:gd name="T3" fmla="*/ 168 h 624"/>
                    <a:gd name="T4" fmla="*/ 252 w 528"/>
                    <a:gd name="T5" fmla="*/ 312 h 624"/>
                    <a:gd name="T6" fmla="*/ 0 w 528"/>
                    <a:gd name="T7" fmla="*/ 0 h 624"/>
                    <a:gd name="T8" fmla="*/ 353 w 528"/>
                    <a:gd name="T9" fmla="*/ 552 h 624"/>
                    <a:gd name="T10" fmla="*/ 277 w 528"/>
                    <a:gd name="T11" fmla="*/ 312 h 624"/>
                    <a:gd name="T12" fmla="*/ 528 w 528"/>
                    <a:gd name="T13" fmla="*/ 624 h 624"/>
                    <a:gd name="T14" fmla="*/ 428 w 528"/>
                    <a:gd name="T15" fmla="*/ 456 h 62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624"/>
                    <a:gd name="T26" fmla="*/ 528 w 528"/>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624">
                      <a:moveTo>
                        <a:pt x="428" y="456"/>
                      </a:moveTo>
                      <a:lnTo>
                        <a:pt x="202" y="168"/>
                      </a:lnTo>
                      <a:lnTo>
                        <a:pt x="252" y="312"/>
                      </a:lnTo>
                      <a:lnTo>
                        <a:pt x="0" y="0"/>
                      </a:lnTo>
                      <a:lnTo>
                        <a:pt x="353" y="552"/>
                      </a:lnTo>
                      <a:lnTo>
                        <a:pt x="277" y="312"/>
                      </a:lnTo>
                      <a:lnTo>
                        <a:pt x="528" y="624"/>
                      </a:lnTo>
                      <a:lnTo>
                        <a:pt x="428" y="456"/>
                      </a:lnTo>
                      <a:close/>
                    </a:path>
                  </a:pathLst>
                </a:custGeom>
                <a:solidFill>
                  <a:srgbClr val="000000"/>
                </a:solidFill>
                <a:ln w="9525">
                  <a:noFill/>
                  <a:round/>
                  <a:headEnd/>
                  <a:tailEnd/>
                </a:ln>
              </p:spPr>
              <p:txBody>
                <a:bodyPr/>
                <a:lstStyle/>
                <a:p>
                  <a:endParaRPr lang="en-US"/>
                </a:p>
              </p:txBody>
            </p:sp>
          </p:grpSp>
          <p:grpSp>
            <p:nvGrpSpPr>
              <p:cNvPr id="1032" name="Group 11"/>
              <p:cNvGrpSpPr>
                <a:grpSpLocks/>
              </p:cNvGrpSpPr>
              <p:nvPr/>
            </p:nvGrpSpPr>
            <p:grpSpPr bwMode="auto">
              <a:xfrm>
                <a:off x="2067" y="1833"/>
                <a:ext cx="1079" cy="1570"/>
                <a:chOff x="2067" y="1833"/>
                <a:chExt cx="1079" cy="1570"/>
              </a:xfrm>
            </p:grpSpPr>
            <p:grpSp>
              <p:nvGrpSpPr>
                <p:cNvPr id="1033" name="Group 12"/>
                <p:cNvGrpSpPr>
                  <a:grpSpLocks/>
                </p:cNvGrpSpPr>
                <p:nvPr/>
              </p:nvGrpSpPr>
              <p:grpSpPr bwMode="auto">
                <a:xfrm>
                  <a:off x="2067" y="1833"/>
                  <a:ext cx="1079" cy="1570"/>
                  <a:chOff x="2067" y="1833"/>
                  <a:chExt cx="1079" cy="1570"/>
                </a:xfrm>
              </p:grpSpPr>
              <p:sp>
                <p:nvSpPr>
                  <p:cNvPr id="1097" name="Rectangle 13"/>
                  <p:cNvSpPr>
                    <a:spLocks noChangeArrowheads="1"/>
                  </p:cNvSpPr>
                  <p:nvPr/>
                </p:nvSpPr>
                <p:spPr bwMode="auto">
                  <a:xfrm>
                    <a:off x="2067" y="1833"/>
                    <a:ext cx="1079" cy="1570"/>
                  </a:xfrm>
                  <a:prstGeom prst="rect">
                    <a:avLst/>
                  </a:prstGeom>
                  <a:solidFill>
                    <a:srgbClr val="FFFFFF"/>
                  </a:solidFill>
                  <a:ln w="12700">
                    <a:solidFill>
                      <a:srgbClr val="000000"/>
                    </a:solidFill>
                    <a:miter lim="800000"/>
                    <a:headEnd/>
                    <a:tailEnd/>
                  </a:ln>
                </p:spPr>
                <p:txBody>
                  <a:bodyPr/>
                  <a:lstStyle/>
                  <a:p>
                    <a:endParaRPr lang="en-US"/>
                  </a:p>
                </p:txBody>
              </p:sp>
              <p:sp>
                <p:nvSpPr>
                  <p:cNvPr id="1098" name="Rectangle 14"/>
                  <p:cNvSpPr>
                    <a:spLocks noChangeArrowheads="1"/>
                  </p:cNvSpPr>
                  <p:nvPr/>
                </p:nvSpPr>
                <p:spPr bwMode="auto">
                  <a:xfrm>
                    <a:off x="2107" y="1871"/>
                    <a:ext cx="996" cy="1490"/>
                  </a:xfrm>
                  <a:prstGeom prst="rect">
                    <a:avLst/>
                  </a:prstGeom>
                  <a:solidFill>
                    <a:srgbClr val="C0C0C0"/>
                  </a:solidFill>
                  <a:ln w="12700">
                    <a:solidFill>
                      <a:srgbClr val="000000"/>
                    </a:solidFill>
                    <a:miter lim="800000"/>
                    <a:headEnd/>
                    <a:tailEnd/>
                  </a:ln>
                </p:spPr>
                <p:txBody>
                  <a:bodyPr/>
                  <a:lstStyle/>
                  <a:p>
                    <a:endParaRPr lang="en-US"/>
                  </a:p>
                </p:txBody>
              </p:sp>
            </p:grpSp>
            <p:grpSp>
              <p:nvGrpSpPr>
                <p:cNvPr id="1034" name="Group 15"/>
                <p:cNvGrpSpPr>
                  <a:grpSpLocks/>
                </p:cNvGrpSpPr>
                <p:nvPr/>
              </p:nvGrpSpPr>
              <p:grpSpPr bwMode="auto">
                <a:xfrm>
                  <a:off x="2330" y="2016"/>
                  <a:ext cx="551" cy="1182"/>
                  <a:chOff x="2330" y="2016"/>
                  <a:chExt cx="551" cy="1182"/>
                </a:xfrm>
              </p:grpSpPr>
              <p:grpSp>
                <p:nvGrpSpPr>
                  <p:cNvPr id="1035" name="Group 16"/>
                  <p:cNvGrpSpPr>
                    <a:grpSpLocks/>
                  </p:cNvGrpSpPr>
                  <p:nvPr/>
                </p:nvGrpSpPr>
                <p:grpSpPr bwMode="auto">
                  <a:xfrm>
                    <a:off x="2554" y="2572"/>
                    <a:ext cx="104" cy="89"/>
                    <a:chOff x="2554" y="2572"/>
                    <a:chExt cx="104" cy="89"/>
                  </a:xfrm>
                </p:grpSpPr>
                <p:sp>
                  <p:nvSpPr>
                    <p:cNvPr id="1095" name="Oval 17"/>
                    <p:cNvSpPr>
                      <a:spLocks noChangeArrowheads="1"/>
                    </p:cNvSpPr>
                    <p:nvPr/>
                  </p:nvSpPr>
                  <p:spPr bwMode="auto">
                    <a:xfrm>
                      <a:off x="2554" y="2572"/>
                      <a:ext cx="104" cy="89"/>
                    </a:xfrm>
                    <a:prstGeom prst="ellipse">
                      <a:avLst/>
                    </a:prstGeom>
                    <a:solidFill>
                      <a:srgbClr val="FFFFFF"/>
                    </a:solidFill>
                    <a:ln w="12700">
                      <a:solidFill>
                        <a:srgbClr val="000000"/>
                      </a:solidFill>
                      <a:round/>
                      <a:headEnd/>
                      <a:tailEnd/>
                    </a:ln>
                  </p:spPr>
                  <p:txBody>
                    <a:bodyPr/>
                    <a:lstStyle/>
                    <a:p>
                      <a:endParaRPr lang="en-US"/>
                    </a:p>
                  </p:txBody>
                </p:sp>
                <p:sp>
                  <p:nvSpPr>
                    <p:cNvPr id="1096" name="Line 18"/>
                    <p:cNvSpPr>
                      <a:spLocks noChangeShapeType="1"/>
                    </p:cNvSpPr>
                    <p:nvPr/>
                  </p:nvSpPr>
                  <p:spPr bwMode="auto">
                    <a:xfrm flipV="1">
                      <a:off x="2563" y="2589"/>
                      <a:ext cx="83" cy="51"/>
                    </a:xfrm>
                    <a:prstGeom prst="line">
                      <a:avLst/>
                    </a:prstGeom>
                    <a:noFill/>
                    <a:ln w="12700">
                      <a:solidFill>
                        <a:srgbClr val="000000"/>
                      </a:solidFill>
                      <a:round/>
                      <a:headEnd/>
                      <a:tailEnd/>
                    </a:ln>
                  </p:spPr>
                  <p:txBody>
                    <a:bodyPr/>
                    <a:lstStyle/>
                    <a:p>
                      <a:endParaRPr lang="en-IN"/>
                    </a:p>
                  </p:txBody>
                </p:sp>
              </p:grpSp>
              <p:grpSp>
                <p:nvGrpSpPr>
                  <p:cNvPr id="1036" name="Group 19"/>
                  <p:cNvGrpSpPr>
                    <a:grpSpLocks/>
                  </p:cNvGrpSpPr>
                  <p:nvPr/>
                </p:nvGrpSpPr>
                <p:grpSpPr bwMode="auto">
                  <a:xfrm>
                    <a:off x="2330" y="2016"/>
                    <a:ext cx="551" cy="1182"/>
                    <a:chOff x="2330" y="2016"/>
                    <a:chExt cx="551" cy="1182"/>
                  </a:xfrm>
                </p:grpSpPr>
                <p:grpSp>
                  <p:nvGrpSpPr>
                    <p:cNvPr id="1037" name="Group 20"/>
                    <p:cNvGrpSpPr>
                      <a:grpSpLocks/>
                    </p:cNvGrpSpPr>
                    <p:nvPr/>
                  </p:nvGrpSpPr>
                  <p:grpSpPr bwMode="auto">
                    <a:xfrm>
                      <a:off x="2330" y="2016"/>
                      <a:ext cx="551" cy="470"/>
                      <a:chOff x="2330" y="2016"/>
                      <a:chExt cx="551" cy="470"/>
                    </a:xfrm>
                  </p:grpSpPr>
                  <p:grpSp>
                    <p:nvGrpSpPr>
                      <p:cNvPr id="1067" name="Group 21"/>
                      <p:cNvGrpSpPr>
                        <a:grpSpLocks/>
                      </p:cNvGrpSpPr>
                      <p:nvPr/>
                    </p:nvGrpSpPr>
                    <p:grpSpPr bwMode="auto">
                      <a:xfrm>
                        <a:off x="2330" y="2016"/>
                        <a:ext cx="551" cy="470"/>
                        <a:chOff x="2330" y="2016"/>
                        <a:chExt cx="551" cy="470"/>
                      </a:xfrm>
                    </p:grpSpPr>
                    <p:grpSp>
                      <p:nvGrpSpPr>
                        <p:cNvPr id="1081" name="Group 22"/>
                        <p:cNvGrpSpPr>
                          <a:grpSpLocks/>
                        </p:cNvGrpSpPr>
                        <p:nvPr/>
                      </p:nvGrpSpPr>
                      <p:grpSpPr bwMode="auto">
                        <a:xfrm>
                          <a:off x="2330" y="2016"/>
                          <a:ext cx="551" cy="470"/>
                          <a:chOff x="2330" y="2016"/>
                          <a:chExt cx="551" cy="470"/>
                        </a:xfrm>
                      </p:grpSpPr>
                      <p:grpSp>
                        <p:nvGrpSpPr>
                          <p:cNvPr id="1089" name="Group 23"/>
                          <p:cNvGrpSpPr>
                            <a:grpSpLocks/>
                          </p:cNvGrpSpPr>
                          <p:nvPr/>
                        </p:nvGrpSpPr>
                        <p:grpSpPr bwMode="auto">
                          <a:xfrm>
                            <a:off x="2330" y="2016"/>
                            <a:ext cx="551" cy="470"/>
                            <a:chOff x="2330" y="2016"/>
                            <a:chExt cx="551" cy="470"/>
                          </a:xfrm>
                        </p:grpSpPr>
                        <p:sp>
                          <p:nvSpPr>
                            <p:cNvPr id="1092" name="Rectangle 24"/>
                            <p:cNvSpPr>
                              <a:spLocks noChangeArrowheads="1"/>
                            </p:cNvSpPr>
                            <p:nvPr/>
                          </p:nvSpPr>
                          <p:spPr bwMode="auto">
                            <a:xfrm>
                              <a:off x="2368" y="2016"/>
                              <a:ext cx="473" cy="470"/>
                            </a:xfrm>
                            <a:prstGeom prst="rect">
                              <a:avLst/>
                            </a:prstGeom>
                            <a:solidFill>
                              <a:srgbClr val="FFFFFF"/>
                            </a:solidFill>
                            <a:ln w="12700">
                              <a:solidFill>
                                <a:srgbClr val="000000"/>
                              </a:solidFill>
                              <a:miter lim="800000"/>
                              <a:headEnd/>
                              <a:tailEnd/>
                            </a:ln>
                          </p:spPr>
                          <p:txBody>
                            <a:bodyPr/>
                            <a:lstStyle/>
                            <a:p>
                              <a:endParaRPr lang="en-US"/>
                            </a:p>
                          </p:txBody>
                        </p:sp>
                        <p:sp>
                          <p:nvSpPr>
                            <p:cNvPr id="1093" name="Oval 25"/>
                            <p:cNvSpPr>
                              <a:spLocks noChangeArrowheads="1"/>
                            </p:cNvSpPr>
                            <p:nvPr/>
                          </p:nvSpPr>
                          <p:spPr bwMode="auto">
                            <a:xfrm>
                              <a:off x="2330" y="2016"/>
                              <a:ext cx="78" cy="470"/>
                            </a:xfrm>
                            <a:prstGeom prst="ellipse">
                              <a:avLst/>
                            </a:prstGeom>
                            <a:solidFill>
                              <a:srgbClr val="FFFFFF"/>
                            </a:solidFill>
                            <a:ln w="12700">
                              <a:solidFill>
                                <a:srgbClr val="000000"/>
                              </a:solidFill>
                              <a:round/>
                              <a:headEnd/>
                              <a:tailEnd/>
                            </a:ln>
                          </p:spPr>
                          <p:txBody>
                            <a:bodyPr/>
                            <a:lstStyle/>
                            <a:p>
                              <a:endParaRPr lang="en-US"/>
                            </a:p>
                          </p:txBody>
                        </p:sp>
                        <p:sp>
                          <p:nvSpPr>
                            <p:cNvPr id="1094" name="Oval 26"/>
                            <p:cNvSpPr>
                              <a:spLocks noChangeArrowheads="1"/>
                            </p:cNvSpPr>
                            <p:nvPr/>
                          </p:nvSpPr>
                          <p:spPr bwMode="auto">
                            <a:xfrm>
                              <a:off x="2801" y="2016"/>
                              <a:ext cx="80" cy="470"/>
                            </a:xfrm>
                            <a:prstGeom prst="ellipse">
                              <a:avLst/>
                            </a:prstGeom>
                            <a:solidFill>
                              <a:srgbClr val="FFFFFF"/>
                            </a:solidFill>
                            <a:ln w="12700">
                              <a:solidFill>
                                <a:srgbClr val="000000"/>
                              </a:solidFill>
                              <a:round/>
                              <a:headEnd/>
                              <a:tailEnd/>
                            </a:ln>
                          </p:spPr>
                          <p:txBody>
                            <a:bodyPr/>
                            <a:lstStyle/>
                            <a:p>
                              <a:endParaRPr lang="en-US"/>
                            </a:p>
                          </p:txBody>
                        </p:sp>
                      </p:grpSp>
                      <p:sp>
                        <p:nvSpPr>
                          <p:cNvPr id="1090" name="Rectangle 27"/>
                          <p:cNvSpPr>
                            <a:spLocks noChangeArrowheads="1"/>
                          </p:cNvSpPr>
                          <p:nvPr/>
                        </p:nvSpPr>
                        <p:spPr bwMode="auto">
                          <a:xfrm>
                            <a:off x="2368" y="2018"/>
                            <a:ext cx="60" cy="466"/>
                          </a:xfrm>
                          <a:prstGeom prst="rect">
                            <a:avLst/>
                          </a:prstGeom>
                          <a:solidFill>
                            <a:srgbClr val="FFFFFF"/>
                          </a:solidFill>
                          <a:ln w="9525">
                            <a:noFill/>
                            <a:miter lim="800000"/>
                            <a:headEnd/>
                            <a:tailEnd/>
                          </a:ln>
                        </p:spPr>
                        <p:txBody>
                          <a:bodyPr/>
                          <a:lstStyle/>
                          <a:p>
                            <a:endParaRPr lang="en-US"/>
                          </a:p>
                        </p:txBody>
                      </p:sp>
                      <p:sp>
                        <p:nvSpPr>
                          <p:cNvPr id="1091" name="Rectangle 28"/>
                          <p:cNvSpPr>
                            <a:spLocks noChangeArrowheads="1"/>
                          </p:cNvSpPr>
                          <p:nvPr/>
                        </p:nvSpPr>
                        <p:spPr bwMode="auto">
                          <a:xfrm>
                            <a:off x="2780" y="2018"/>
                            <a:ext cx="61" cy="466"/>
                          </a:xfrm>
                          <a:prstGeom prst="rect">
                            <a:avLst/>
                          </a:prstGeom>
                          <a:solidFill>
                            <a:srgbClr val="FFFFFF"/>
                          </a:solidFill>
                          <a:ln w="9525">
                            <a:noFill/>
                            <a:miter lim="800000"/>
                            <a:headEnd/>
                            <a:tailEnd/>
                          </a:ln>
                        </p:spPr>
                        <p:txBody>
                          <a:bodyPr/>
                          <a:lstStyle/>
                          <a:p>
                            <a:endParaRPr lang="en-US"/>
                          </a:p>
                        </p:txBody>
                      </p:sp>
                    </p:grpSp>
                    <p:grpSp>
                      <p:nvGrpSpPr>
                        <p:cNvPr id="1082" name="Group 29"/>
                        <p:cNvGrpSpPr>
                          <a:grpSpLocks/>
                        </p:cNvGrpSpPr>
                        <p:nvPr/>
                      </p:nvGrpSpPr>
                      <p:grpSpPr bwMode="auto">
                        <a:xfrm>
                          <a:off x="2405" y="2069"/>
                          <a:ext cx="400" cy="262"/>
                          <a:chOff x="2405" y="2069"/>
                          <a:chExt cx="400" cy="262"/>
                        </a:xfrm>
                      </p:grpSpPr>
                      <p:grpSp>
                        <p:nvGrpSpPr>
                          <p:cNvPr id="1083" name="Group 30"/>
                          <p:cNvGrpSpPr>
                            <a:grpSpLocks/>
                          </p:cNvGrpSpPr>
                          <p:nvPr/>
                        </p:nvGrpSpPr>
                        <p:grpSpPr bwMode="auto">
                          <a:xfrm>
                            <a:off x="2405" y="2069"/>
                            <a:ext cx="400" cy="262"/>
                            <a:chOff x="2405" y="2069"/>
                            <a:chExt cx="400" cy="262"/>
                          </a:xfrm>
                        </p:grpSpPr>
                        <p:sp>
                          <p:nvSpPr>
                            <p:cNvPr id="1086" name="Rectangle 31"/>
                            <p:cNvSpPr>
                              <a:spLocks noChangeArrowheads="1"/>
                            </p:cNvSpPr>
                            <p:nvPr/>
                          </p:nvSpPr>
                          <p:spPr bwMode="auto">
                            <a:xfrm>
                              <a:off x="2433" y="2069"/>
                              <a:ext cx="344" cy="262"/>
                            </a:xfrm>
                            <a:prstGeom prst="rect">
                              <a:avLst/>
                            </a:prstGeom>
                            <a:solidFill>
                              <a:srgbClr val="C0C0C0"/>
                            </a:solidFill>
                            <a:ln w="12700">
                              <a:solidFill>
                                <a:srgbClr val="000000"/>
                              </a:solidFill>
                              <a:miter lim="800000"/>
                              <a:headEnd/>
                              <a:tailEnd/>
                            </a:ln>
                          </p:spPr>
                          <p:txBody>
                            <a:bodyPr/>
                            <a:lstStyle/>
                            <a:p>
                              <a:endParaRPr lang="en-US"/>
                            </a:p>
                          </p:txBody>
                        </p:sp>
                        <p:sp>
                          <p:nvSpPr>
                            <p:cNvPr id="1087" name="Oval 32"/>
                            <p:cNvSpPr>
                              <a:spLocks noChangeArrowheads="1"/>
                            </p:cNvSpPr>
                            <p:nvPr/>
                          </p:nvSpPr>
                          <p:spPr bwMode="auto">
                            <a:xfrm>
                              <a:off x="2405" y="2069"/>
                              <a:ext cx="57" cy="262"/>
                            </a:xfrm>
                            <a:prstGeom prst="ellipse">
                              <a:avLst/>
                            </a:prstGeom>
                            <a:solidFill>
                              <a:srgbClr val="C0C0C0"/>
                            </a:solidFill>
                            <a:ln w="12700">
                              <a:solidFill>
                                <a:srgbClr val="000000"/>
                              </a:solidFill>
                              <a:round/>
                              <a:headEnd/>
                              <a:tailEnd/>
                            </a:ln>
                          </p:spPr>
                          <p:txBody>
                            <a:bodyPr/>
                            <a:lstStyle/>
                            <a:p>
                              <a:endParaRPr lang="en-US"/>
                            </a:p>
                          </p:txBody>
                        </p:sp>
                        <p:sp>
                          <p:nvSpPr>
                            <p:cNvPr id="1088" name="Oval 33"/>
                            <p:cNvSpPr>
                              <a:spLocks noChangeArrowheads="1"/>
                            </p:cNvSpPr>
                            <p:nvPr/>
                          </p:nvSpPr>
                          <p:spPr bwMode="auto">
                            <a:xfrm>
                              <a:off x="2747" y="2069"/>
                              <a:ext cx="58" cy="262"/>
                            </a:xfrm>
                            <a:prstGeom prst="ellipse">
                              <a:avLst/>
                            </a:prstGeom>
                            <a:solidFill>
                              <a:srgbClr val="C0C0C0"/>
                            </a:solidFill>
                            <a:ln w="12700">
                              <a:solidFill>
                                <a:srgbClr val="000000"/>
                              </a:solidFill>
                              <a:round/>
                              <a:headEnd/>
                              <a:tailEnd/>
                            </a:ln>
                          </p:spPr>
                          <p:txBody>
                            <a:bodyPr/>
                            <a:lstStyle/>
                            <a:p>
                              <a:endParaRPr lang="en-US"/>
                            </a:p>
                          </p:txBody>
                        </p:sp>
                      </p:grpSp>
                      <p:sp>
                        <p:nvSpPr>
                          <p:cNvPr id="1084" name="Rectangle 34"/>
                          <p:cNvSpPr>
                            <a:spLocks noChangeArrowheads="1"/>
                          </p:cNvSpPr>
                          <p:nvPr/>
                        </p:nvSpPr>
                        <p:spPr bwMode="auto">
                          <a:xfrm>
                            <a:off x="2433" y="2069"/>
                            <a:ext cx="42" cy="260"/>
                          </a:xfrm>
                          <a:prstGeom prst="rect">
                            <a:avLst/>
                          </a:prstGeom>
                          <a:solidFill>
                            <a:srgbClr val="C0C0C0"/>
                          </a:solidFill>
                          <a:ln w="9525">
                            <a:noFill/>
                            <a:miter lim="800000"/>
                            <a:headEnd/>
                            <a:tailEnd/>
                          </a:ln>
                        </p:spPr>
                        <p:txBody>
                          <a:bodyPr/>
                          <a:lstStyle/>
                          <a:p>
                            <a:endParaRPr lang="en-US"/>
                          </a:p>
                        </p:txBody>
                      </p:sp>
                      <p:sp>
                        <p:nvSpPr>
                          <p:cNvPr id="1085" name="Rectangle 35"/>
                          <p:cNvSpPr>
                            <a:spLocks noChangeArrowheads="1"/>
                          </p:cNvSpPr>
                          <p:nvPr/>
                        </p:nvSpPr>
                        <p:spPr bwMode="auto">
                          <a:xfrm>
                            <a:off x="2733" y="2069"/>
                            <a:ext cx="44" cy="260"/>
                          </a:xfrm>
                          <a:prstGeom prst="rect">
                            <a:avLst/>
                          </a:prstGeom>
                          <a:solidFill>
                            <a:srgbClr val="C0C0C0"/>
                          </a:solidFill>
                          <a:ln w="9525">
                            <a:noFill/>
                            <a:miter lim="800000"/>
                            <a:headEnd/>
                            <a:tailEnd/>
                          </a:ln>
                        </p:spPr>
                        <p:txBody>
                          <a:bodyPr/>
                          <a:lstStyle/>
                          <a:p>
                            <a:endParaRPr lang="en-US"/>
                          </a:p>
                        </p:txBody>
                      </p:sp>
                    </p:grpSp>
                  </p:grpSp>
                  <p:grpSp>
                    <p:nvGrpSpPr>
                      <p:cNvPr id="1068" name="Group 36"/>
                      <p:cNvGrpSpPr>
                        <a:grpSpLocks/>
                      </p:cNvGrpSpPr>
                      <p:nvPr/>
                    </p:nvGrpSpPr>
                    <p:grpSpPr bwMode="auto">
                      <a:xfrm>
                        <a:off x="2449" y="2098"/>
                        <a:ext cx="312" cy="341"/>
                        <a:chOff x="2449" y="2098"/>
                        <a:chExt cx="312" cy="341"/>
                      </a:xfrm>
                    </p:grpSpPr>
                    <p:grpSp>
                      <p:nvGrpSpPr>
                        <p:cNvPr id="1069" name="Group 37"/>
                        <p:cNvGrpSpPr>
                          <a:grpSpLocks/>
                        </p:cNvGrpSpPr>
                        <p:nvPr/>
                      </p:nvGrpSpPr>
                      <p:grpSpPr bwMode="auto">
                        <a:xfrm>
                          <a:off x="2449" y="2098"/>
                          <a:ext cx="312" cy="202"/>
                          <a:chOff x="2449" y="2098"/>
                          <a:chExt cx="312" cy="202"/>
                        </a:xfrm>
                      </p:grpSpPr>
                      <p:grpSp>
                        <p:nvGrpSpPr>
                          <p:cNvPr id="1075" name="Group 38"/>
                          <p:cNvGrpSpPr>
                            <a:grpSpLocks/>
                          </p:cNvGrpSpPr>
                          <p:nvPr/>
                        </p:nvGrpSpPr>
                        <p:grpSpPr bwMode="auto">
                          <a:xfrm>
                            <a:off x="2690" y="2098"/>
                            <a:ext cx="71" cy="202"/>
                            <a:chOff x="2690" y="2098"/>
                            <a:chExt cx="71" cy="202"/>
                          </a:xfrm>
                        </p:grpSpPr>
                        <p:sp>
                          <p:nvSpPr>
                            <p:cNvPr id="1079" name="Rectangle 39"/>
                            <p:cNvSpPr>
                              <a:spLocks noChangeArrowheads="1"/>
                            </p:cNvSpPr>
                            <p:nvPr/>
                          </p:nvSpPr>
                          <p:spPr bwMode="auto">
                            <a:xfrm>
                              <a:off x="2690" y="2098"/>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1080" name="Rectangle 40"/>
                            <p:cNvSpPr>
                              <a:spLocks noChangeArrowheads="1"/>
                            </p:cNvSpPr>
                            <p:nvPr/>
                          </p:nvSpPr>
                          <p:spPr bwMode="auto">
                            <a:xfrm>
                              <a:off x="2705" y="2116"/>
                              <a:ext cx="39" cy="163"/>
                            </a:xfrm>
                            <a:prstGeom prst="rect">
                              <a:avLst/>
                            </a:prstGeom>
                            <a:solidFill>
                              <a:srgbClr val="000000"/>
                            </a:solidFill>
                            <a:ln w="12700">
                              <a:solidFill>
                                <a:srgbClr val="000000"/>
                              </a:solidFill>
                              <a:miter lim="800000"/>
                              <a:headEnd/>
                              <a:tailEnd/>
                            </a:ln>
                          </p:spPr>
                          <p:txBody>
                            <a:bodyPr/>
                            <a:lstStyle/>
                            <a:p>
                              <a:endParaRPr lang="en-US"/>
                            </a:p>
                          </p:txBody>
                        </p:sp>
                      </p:grpSp>
                      <p:grpSp>
                        <p:nvGrpSpPr>
                          <p:cNvPr id="1076" name="Group 41"/>
                          <p:cNvGrpSpPr>
                            <a:grpSpLocks/>
                          </p:cNvGrpSpPr>
                          <p:nvPr/>
                        </p:nvGrpSpPr>
                        <p:grpSpPr bwMode="auto">
                          <a:xfrm>
                            <a:off x="2449" y="2098"/>
                            <a:ext cx="71" cy="202"/>
                            <a:chOff x="2449" y="2098"/>
                            <a:chExt cx="71" cy="202"/>
                          </a:xfrm>
                        </p:grpSpPr>
                        <p:sp>
                          <p:nvSpPr>
                            <p:cNvPr id="1077" name="Rectangle 42"/>
                            <p:cNvSpPr>
                              <a:spLocks noChangeArrowheads="1"/>
                            </p:cNvSpPr>
                            <p:nvPr/>
                          </p:nvSpPr>
                          <p:spPr bwMode="auto">
                            <a:xfrm>
                              <a:off x="2449" y="2098"/>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1078" name="Rectangle 43"/>
                            <p:cNvSpPr>
                              <a:spLocks noChangeArrowheads="1"/>
                            </p:cNvSpPr>
                            <p:nvPr/>
                          </p:nvSpPr>
                          <p:spPr bwMode="auto">
                            <a:xfrm>
                              <a:off x="2464" y="2116"/>
                              <a:ext cx="38" cy="163"/>
                            </a:xfrm>
                            <a:prstGeom prst="rect">
                              <a:avLst/>
                            </a:prstGeom>
                            <a:solidFill>
                              <a:srgbClr val="000000"/>
                            </a:solidFill>
                            <a:ln w="12700">
                              <a:solidFill>
                                <a:srgbClr val="000000"/>
                              </a:solidFill>
                              <a:miter lim="800000"/>
                              <a:headEnd/>
                              <a:tailEnd/>
                            </a:ln>
                          </p:spPr>
                          <p:txBody>
                            <a:bodyPr/>
                            <a:lstStyle/>
                            <a:p>
                              <a:endParaRPr lang="en-US"/>
                            </a:p>
                          </p:txBody>
                        </p:sp>
                      </p:grpSp>
                    </p:grpSp>
                    <p:grpSp>
                      <p:nvGrpSpPr>
                        <p:cNvPr id="1070" name="Group 44"/>
                        <p:cNvGrpSpPr>
                          <a:grpSpLocks/>
                        </p:cNvGrpSpPr>
                        <p:nvPr/>
                      </p:nvGrpSpPr>
                      <p:grpSpPr bwMode="auto">
                        <a:xfrm>
                          <a:off x="2566" y="2357"/>
                          <a:ext cx="77" cy="82"/>
                          <a:chOff x="2566" y="2357"/>
                          <a:chExt cx="77" cy="82"/>
                        </a:xfrm>
                      </p:grpSpPr>
                      <p:sp>
                        <p:nvSpPr>
                          <p:cNvPr id="1071" name="Rectangle 45"/>
                          <p:cNvSpPr>
                            <a:spLocks noChangeArrowheads="1"/>
                          </p:cNvSpPr>
                          <p:nvPr/>
                        </p:nvSpPr>
                        <p:spPr bwMode="auto">
                          <a:xfrm>
                            <a:off x="2566" y="2375"/>
                            <a:ext cx="77" cy="64"/>
                          </a:xfrm>
                          <a:prstGeom prst="rect">
                            <a:avLst/>
                          </a:prstGeom>
                          <a:solidFill>
                            <a:srgbClr val="5F5F5F"/>
                          </a:solidFill>
                          <a:ln w="12700">
                            <a:solidFill>
                              <a:srgbClr val="000000"/>
                            </a:solidFill>
                            <a:miter lim="800000"/>
                            <a:headEnd/>
                            <a:tailEnd/>
                          </a:ln>
                        </p:spPr>
                        <p:txBody>
                          <a:bodyPr/>
                          <a:lstStyle/>
                          <a:p>
                            <a:endParaRPr lang="en-US"/>
                          </a:p>
                        </p:txBody>
                      </p:sp>
                      <p:grpSp>
                        <p:nvGrpSpPr>
                          <p:cNvPr id="1072" name="Group 46"/>
                          <p:cNvGrpSpPr>
                            <a:grpSpLocks/>
                          </p:cNvGrpSpPr>
                          <p:nvPr/>
                        </p:nvGrpSpPr>
                        <p:grpSpPr bwMode="auto">
                          <a:xfrm>
                            <a:off x="2576" y="2357"/>
                            <a:ext cx="59" cy="82"/>
                            <a:chOff x="2576" y="2357"/>
                            <a:chExt cx="59" cy="82"/>
                          </a:xfrm>
                        </p:grpSpPr>
                        <p:sp>
                          <p:nvSpPr>
                            <p:cNvPr id="1073" name="Oval 47"/>
                            <p:cNvSpPr>
                              <a:spLocks noChangeArrowheads="1"/>
                            </p:cNvSpPr>
                            <p:nvPr/>
                          </p:nvSpPr>
                          <p:spPr bwMode="auto">
                            <a:xfrm>
                              <a:off x="2576" y="2357"/>
                              <a:ext cx="59" cy="57"/>
                            </a:xfrm>
                            <a:prstGeom prst="ellipse">
                              <a:avLst/>
                            </a:prstGeom>
                            <a:solidFill>
                              <a:srgbClr val="000000"/>
                            </a:solidFill>
                            <a:ln w="9525">
                              <a:noFill/>
                              <a:round/>
                              <a:headEnd/>
                              <a:tailEnd/>
                            </a:ln>
                          </p:spPr>
                          <p:txBody>
                            <a:bodyPr/>
                            <a:lstStyle/>
                            <a:p>
                              <a:endParaRPr lang="en-US"/>
                            </a:p>
                          </p:txBody>
                        </p:sp>
                        <p:sp>
                          <p:nvSpPr>
                            <p:cNvPr id="1074" name="Rectangle 48"/>
                            <p:cNvSpPr>
                              <a:spLocks noChangeArrowheads="1"/>
                            </p:cNvSpPr>
                            <p:nvPr/>
                          </p:nvSpPr>
                          <p:spPr bwMode="auto">
                            <a:xfrm>
                              <a:off x="2576" y="2385"/>
                              <a:ext cx="59" cy="54"/>
                            </a:xfrm>
                            <a:prstGeom prst="rect">
                              <a:avLst/>
                            </a:prstGeom>
                            <a:solidFill>
                              <a:srgbClr val="000000"/>
                            </a:solidFill>
                            <a:ln w="9525">
                              <a:noFill/>
                              <a:miter lim="800000"/>
                              <a:headEnd/>
                              <a:tailEnd/>
                            </a:ln>
                          </p:spPr>
                          <p:txBody>
                            <a:bodyPr/>
                            <a:lstStyle/>
                            <a:p>
                              <a:endParaRPr lang="en-US"/>
                            </a:p>
                          </p:txBody>
                        </p:sp>
                      </p:grpSp>
                    </p:grpSp>
                  </p:grpSp>
                </p:grpSp>
                <p:grpSp>
                  <p:nvGrpSpPr>
                    <p:cNvPr id="1038" name="Group 49"/>
                    <p:cNvGrpSpPr>
                      <a:grpSpLocks/>
                    </p:cNvGrpSpPr>
                    <p:nvPr/>
                  </p:nvGrpSpPr>
                  <p:grpSpPr bwMode="auto">
                    <a:xfrm>
                      <a:off x="2330" y="2727"/>
                      <a:ext cx="551" cy="471"/>
                      <a:chOff x="2330" y="2727"/>
                      <a:chExt cx="551" cy="471"/>
                    </a:xfrm>
                  </p:grpSpPr>
                  <p:grpSp>
                    <p:nvGrpSpPr>
                      <p:cNvPr id="1039" name="Group 50"/>
                      <p:cNvGrpSpPr>
                        <a:grpSpLocks/>
                      </p:cNvGrpSpPr>
                      <p:nvPr/>
                    </p:nvGrpSpPr>
                    <p:grpSpPr bwMode="auto">
                      <a:xfrm>
                        <a:off x="2330" y="2727"/>
                        <a:ext cx="551" cy="471"/>
                        <a:chOff x="2330" y="2727"/>
                        <a:chExt cx="551" cy="471"/>
                      </a:xfrm>
                    </p:grpSpPr>
                    <p:grpSp>
                      <p:nvGrpSpPr>
                        <p:cNvPr id="1053" name="Group 51"/>
                        <p:cNvGrpSpPr>
                          <a:grpSpLocks/>
                        </p:cNvGrpSpPr>
                        <p:nvPr/>
                      </p:nvGrpSpPr>
                      <p:grpSpPr bwMode="auto">
                        <a:xfrm>
                          <a:off x="2330" y="2727"/>
                          <a:ext cx="551" cy="471"/>
                          <a:chOff x="2330" y="2727"/>
                          <a:chExt cx="551" cy="471"/>
                        </a:xfrm>
                      </p:grpSpPr>
                      <p:grpSp>
                        <p:nvGrpSpPr>
                          <p:cNvPr id="1061" name="Group 52"/>
                          <p:cNvGrpSpPr>
                            <a:grpSpLocks/>
                          </p:cNvGrpSpPr>
                          <p:nvPr/>
                        </p:nvGrpSpPr>
                        <p:grpSpPr bwMode="auto">
                          <a:xfrm>
                            <a:off x="2330" y="2727"/>
                            <a:ext cx="551" cy="471"/>
                            <a:chOff x="2330" y="2727"/>
                            <a:chExt cx="551" cy="471"/>
                          </a:xfrm>
                        </p:grpSpPr>
                        <p:sp>
                          <p:nvSpPr>
                            <p:cNvPr id="1064" name="Rectangle 53"/>
                            <p:cNvSpPr>
                              <a:spLocks noChangeArrowheads="1"/>
                            </p:cNvSpPr>
                            <p:nvPr/>
                          </p:nvSpPr>
                          <p:spPr bwMode="auto">
                            <a:xfrm>
                              <a:off x="2368" y="2727"/>
                              <a:ext cx="473" cy="471"/>
                            </a:xfrm>
                            <a:prstGeom prst="rect">
                              <a:avLst/>
                            </a:prstGeom>
                            <a:solidFill>
                              <a:srgbClr val="FFFFFF"/>
                            </a:solidFill>
                            <a:ln w="12700">
                              <a:solidFill>
                                <a:srgbClr val="000000"/>
                              </a:solidFill>
                              <a:miter lim="800000"/>
                              <a:headEnd/>
                              <a:tailEnd/>
                            </a:ln>
                          </p:spPr>
                          <p:txBody>
                            <a:bodyPr/>
                            <a:lstStyle/>
                            <a:p>
                              <a:endParaRPr lang="en-US"/>
                            </a:p>
                          </p:txBody>
                        </p:sp>
                        <p:sp>
                          <p:nvSpPr>
                            <p:cNvPr id="1065" name="Oval 54"/>
                            <p:cNvSpPr>
                              <a:spLocks noChangeArrowheads="1"/>
                            </p:cNvSpPr>
                            <p:nvPr/>
                          </p:nvSpPr>
                          <p:spPr bwMode="auto">
                            <a:xfrm>
                              <a:off x="2330" y="2727"/>
                              <a:ext cx="78" cy="471"/>
                            </a:xfrm>
                            <a:prstGeom prst="ellipse">
                              <a:avLst/>
                            </a:prstGeom>
                            <a:solidFill>
                              <a:srgbClr val="FFFFFF"/>
                            </a:solidFill>
                            <a:ln w="12700">
                              <a:solidFill>
                                <a:srgbClr val="000000"/>
                              </a:solidFill>
                              <a:round/>
                              <a:headEnd/>
                              <a:tailEnd/>
                            </a:ln>
                          </p:spPr>
                          <p:txBody>
                            <a:bodyPr/>
                            <a:lstStyle/>
                            <a:p>
                              <a:endParaRPr lang="en-US"/>
                            </a:p>
                          </p:txBody>
                        </p:sp>
                        <p:sp>
                          <p:nvSpPr>
                            <p:cNvPr id="1066" name="Oval 55"/>
                            <p:cNvSpPr>
                              <a:spLocks noChangeArrowheads="1"/>
                            </p:cNvSpPr>
                            <p:nvPr/>
                          </p:nvSpPr>
                          <p:spPr bwMode="auto">
                            <a:xfrm>
                              <a:off x="2801" y="2727"/>
                              <a:ext cx="80" cy="471"/>
                            </a:xfrm>
                            <a:prstGeom prst="ellipse">
                              <a:avLst/>
                            </a:prstGeom>
                            <a:solidFill>
                              <a:srgbClr val="FFFFFF"/>
                            </a:solidFill>
                            <a:ln w="12700">
                              <a:solidFill>
                                <a:srgbClr val="000000"/>
                              </a:solidFill>
                              <a:round/>
                              <a:headEnd/>
                              <a:tailEnd/>
                            </a:ln>
                          </p:spPr>
                          <p:txBody>
                            <a:bodyPr/>
                            <a:lstStyle/>
                            <a:p>
                              <a:endParaRPr lang="en-US"/>
                            </a:p>
                          </p:txBody>
                        </p:sp>
                      </p:grpSp>
                      <p:sp>
                        <p:nvSpPr>
                          <p:cNvPr id="1062" name="Rectangle 56"/>
                          <p:cNvSpPr>
                            <a:spLocks noChangeArrowheads="1"/>
                          </p:cNvSpPr>
                          <p:nvPr/>
                        </p:nvSpPr>
                        <p:spPr bwMode="auto">
                          <a:xfrm>
                            <a:off x="2368" y="2729"/>
                            <a:ext cx="60" cy="467"/>
                          </a:xfrm>
                          <a:prstGeom prst="rect">
                            <a:avLst/>
                          </a:prstGeom>
                          <a:solidFill>
                            <a:srgbClr val="FFFFFF"/>
                          </a:solidFill>
                          <a:ln w="9525">
                            <a:noFill/>
                            <a:miter lim="800000"/>
                            <a:headEnd/>
                            <a:tailEnd/>
                          </a:ln>
                        </p:spPr>
                        <p:txBody>
                          <a:bodyPr/>
                          <a:lstStyle/>
                          <a:p>
                            <a:endParaRPr lang="en-US"/>
                          </a:p>
                        </p:txBody>
                      </p:sp>
                      <p:sp>
                        <p:nvSpPr>
                          <p:cNvPr id="1063" name="Rectangle 57"/>
                          <p:cNvSpPr>
                            <a:spLocks noChangeArrowheads="1"/>
                          </p:cNvSpPr>
                          <p:nvPr/>
                        </p:nvSpPr>
                        <p:spPr bwMode="auto">
                          <a:xfrm>
                            <a:off x="2780" y="2729"/>
                            <a:ext cx="61" cy="467"/>
                          </a:xfrm>
                          <a:prstGeom prst="rect">
                            <a:avLst/>
                          </a:prstGeom>
                          <a:solidFill>
                            <a:srgbClr val="FFFFFF"/>
                          </a:solidFill>
                          <a:ln w="9525">
                            <a:noFill/>
                            <a:miter lim="800000"/>
                            <a:headEnd/>
                            <a:tailEnd/>
                          </a:ln>
                        </p:spPr>
                        <p:txBody>
                          <a:bodyPr/>
                          <a:lstStyle/>
                          <a:p>
                            <a:endParaRPr lang="en-US"/>
                          </a:p>
                        </p:txBody>
                      </p:sp>
                    </p:grpSp>
                    <p:grpSp>
                      <p:nvGrpSpPr>
                        <p:cNvPr id="1054" name="Group 58"/>
                        <p:cNvGrpSpPr>
                          <a:grpSpLocks/>
                        </p:cNvGrpSpPr>
                        <p:nvPr/>
                      </p:nvGrpSpPr>
                      <p:grpSpPr bwMode="auto">
                        <a:xfrm>
                          <a:off x="2405" y="2780"/>
                          <a:ext cx="400" cy="263"/>
                          <a:chOff x="2405" y="2780"/>
                          <a:chExt cx="400" cy="263"/>
                        </a:xfrm>
                      </p:grpSpPr>
                      <p:grpSp>
                        <p:nvGrpSpPr>
                          <p:cNvPr id="1055" name="Group 59"/>
                          <p:cNvGrpSpPr>
                            <a:grpSpLocks/>
                          </p:cNvGrpSpPr>
                          <p:nvPr/>
                        </p:nvGrpSpPr>
                        <p:grpSpPr bwMode="auto">
                          <a:xfrm>
                            <a:off x="2405" y="2780"/>
                            <a:ext cx="400" cy="263"/>
                            <a:chOff x="2405" y="2780"/>
                            <a:chExt cx="400" cy="263"/>
                          </a:xfrm>
                        </p:grpSpPr>
                        <p:sp>
                          <p:nvSpPr>
                            <p:cNvPr id="1058" name="Rectangle 60"/>
                            <p:cNvSpPr>
                              <a:spLocks noChangeArrowheads="1"/>
                            </p:cNvSpPr>
                            <p:nvPr/>
                          </p:nvSpPr>
                          <p:spPr bwMode="auto">
                            <a:xfrm>
                              <a:off x="2433" y="2780"/>
                              <a:ext cx="344" cy="263"/>
                            </a:xfrm>
                            <a:prstGeom prst="rect">
                              <a:avLst/>
                            </a:prstGeom>
                            <a:solidFill>
                              <a:srgbClr val="C0C0C0"/>
                            </a:solidFill>
                            <a:ln w="12700">
                              <a:solidFill>
                                <a:srgbClr val="000000"/>
                              </a:solidFill>
                              <a:miter lim="800000"/>
                              <a:headEnd/>
                              <a:tailEnd/>
                            </a:ln>
                          </p:spPr>
                          <p:txBody>
                            <a:bodyPr/>
                            <a:lstStyle/>
                            <a:p>
                              <a:endParaRPr lang="en-US"/>
                            </a:p>
                          </p:txBody>
                        </p:sp>
                        <p:sp>
                          <p:nvSpPr>
                            <p:cNvPr id="1059" name="Oval 61"/>
                            <p:cNvSpPr>
                              <a:spLocks noChangeArrowheads="1"/>
                            </p:cNvSpPr>
                            <p:nvPr/>
                          </p:nvSpPr>
                          <p:spPr bwMode="auto">
                            <a:xfrm>
                              <a:off x="2405" y="2780"/>
                              <a:ext cx="57" cy="263"/>
                            </a:xfrm>
                            <a:prstGeom prst="ellipse">
                              <a:avLst/>
                            </a:prstGeom>
                            <a:solidFill>
                              <a:srgbClr val="C0C0C0"/>
                            </a:solidFill>
                            <a:ln w="12700">
                              <a:solidFill>
                                <a:srgbClr val="000000"/>
                              </a:solidFill>
                              <a:round/>
                              <a:headEnd/>
                              <a:tailEnd/>
                            </a:ln>
                          </p:spPr>
                          <p:txBody>
                            <a:bodyPr/>
                            <a:lstStyle/>
                            <a:p>
                              <a:endParaRPr lang="en-US"/>
                            </a:p>
                          </p:txBody>
                        </p:sp>
                        <p:sp>
                          <p:nvSpPr>
                            <p:cNvPr id="1060" name="Oval 62"/>
                            <p:cNvSpPr>
                              <a:spLocks noChangeArrowheads="1"/>
                            </p:cNvSpPr>
                            <p:nvPr/>
                          </p:nvSpPr>
                          <p:spPr bwMode="auto">
                            <a:xfrm>
                              <a:off x="2747" y="2780"/>
                              <a:ext cx="58" cy="263"/>
                            </a:xfrm>
                            <a:prstGeom prst="ellipse">
                              <a:avLst/>
                            </a:prstGeom>
                            <a:solidFill>
                              <a:srgbClr val="C0C0C0"/>
                            </a:solidFill>
                            <a:ln w="12700">
                              <a:solidFill>
                                <a:srgbClr val="000000"/>
                              </a:solidFill>
                              <a:round/>
                              <a:headEnd/>
                              <a:tailEnd/>
                            </a:ln>
                          </p:spPr>
                          <p:txBody>
                            <a:bodyPr/>
                            <a:lstStyle/>
                            <a:p>
                              <a:endParaRPr lang="en-US"/>
                            </a:p>
                          </p:txBody>
                        </p:sp>
                      </p:grpSp>
                      <p:sp>
                        <p:nvSpPr>
                          <p:cNvPr id="1056" name="Rectangle 63"/>
                          <p:cNvSpPr>
                            <a:spLocks noChangeArrowheads="1"/>
                          </p:cNvSpPr>
                          <p:nvPr/>
                        </p:nvSpPr>
                        <p:spPr bwMode="auto">
                          <a:xfrm>
                            <a:off x="2433" y="2780"/>
                            <a:ext cx="42" cy="262"/>
                          </a:xfrm>
                          <a:prstGeom prst="rect">
                            <a:avLst/>
                          </a:prstGeom>
                          <a:solidFill>
                            <a:srgbClr val="C0C0C0"/>
                          </a:solidFill>
                          <a:ln w="9525">
                            <a:noFill/>
                            <a:miter lim="800000"/>
                            <a:headEnd/>
                            <a:tailEnd/>
                          </a:ln>
                        </p:spPr>
                        <p:txBody>
                          <a:bodyPr/>
                          <a:lstStyle/>
                          <a:p>
                            <a:endParaRPr lang="en-US"/>
                          </a:p>
                        </p:txBody>
                      </p:sp>
                      <p:sp>
                        <p:nvSpPr>
                          <p:cNvPr id="1057" name="Rectangle 64"/>
                          <p:cNvSpPr>
                            <a:spLocks noChangeArrowheads="1"/>
                          </p:cNvSpPr>
                          <p:nvPr/>
                        </p:nvSpPr>
                        <p:spPr bwMode="auto">
                          <a:xfrm>
                            <a:off x="2733" y="2780"/>
                            <a:ext cx="44" cy="262"/>
                          </a:xfrm>
                          <a:prstGeom prst="rect">
                            <a:avLst/>
                          </a:prstGeom>
                          <a:solidFill>
                            <a:srgbClr val="C0C0C0"/>
                          </a:solidFill>
                          <a:ln w="9525">
                            <a:noFill/>
                            <a:miter lim="800000"/>
                            <a:headEnd/>
                            <a:tailEnd/>
                          </a:ln>
                        </p:spPr>
                        <p:txBody>
                          <a:bodyPr/>
                          <a:lstStyle/>
                          <a:p>
                            <a:endParaRPr lang="en-US"/>
                          </a:p>
                        </p:txBody>
                      </p:sp>
                    </p:grpSp>
                  </p:grpSp>
                  <p:grpSp>
                    <p:nvGrpSpPr>
                      <p:cNvPr id="1040" name="Group 65"/>
                      <p:cNvGrpSpPr>
                        <a:grpSpLocks/>
                      </p:cNvGrpSpPr>
                      <p:nvPr/>
                    </p:nvGrpSpPr>
                    <p:grpSpPr bwMode="auto">
                      <a:xfrm>
                        <a:off x="2449" y="2809"/>
                        <a:ext cx="312" cy="342"/>
                        <a:chOff x="2449" y="2809"/>
                        <a:chExt cx="312" cy="342"/>
                      </a:xfrm>
                    </p:grpSpPr>
                    <p:grpSp>
                      <p:nvGrpSpPr>
                        <p:cNvPr id="1041" name="Group 66"/>
                        <p:cNvGrpSpPr>
                          <a:grpSpLocks/>
                        </p:cNvGrpSpPr>
                        <p:nvPr/>
                      </p:nvGrpSpPr>
                      <p:grpSpPr bwMode="auto">
                        <a:xfrm>
                          <a:off x="2449" y="2809"/>
                          <a:ext cx="312" cy="202"/>
                          <a:chOff x="2449" y="2809"/>
                          <a:chExt cx="312" cy="202"/>
                        </a:xfrm>
                      </p:grpSpPr>
                      <p:grpSp>
                        <p:nvGrpSpPr>
                          <p:cNvPr id="1047" name="Group 67"/>
                          <p:cNvGrpSpPr>
                            <a:grpSpLocks/>
                          </p:cNvGrpSpPr>
                          <p:nvPr/>
                        </p:nvGrpSpPr>
                        <p:grpSpPr bwMode="auto">
                          <a:xfrm>
                            <a:off x="2690" y="2809"/>
                            <a:ext cx="71" cy="202"/>
                            <a:chOff x="2690" y="2809"/>
                            <a:chExt cx="71" cy="202"/>
                          </a:xfrm>
                        </p:grpSpPr>
                        <p:sp>
                          <p:nvSpPr>
                            <p:cNvPr id="1051" name="Rectangle 68"/>
                            <p:cNvSpPr>
                              <a:spLocks noChangeArrowheads="1"/>
                            </p:cNvSpPr>
                            <p:nvPr/>
                          </p:nvSpPr>
                          <p:spPr bwMode="auto">
                            <a:xfrm>
                              <a:off x="2690" y="2809"/>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1052" name="Rectangle 69"/>
                            <p:cNvSpPr>
                              <a:spLocks noChangeArrowheads="1"/>
                            </p:cNvSpPr>
                            <p:nvPr/>
                          </p:nvSpPr>
                          <p:spPr bwMode="auto">
                            <a:xfrm>
                              <a:off x="2705" y="2827"/>
                              <a:ext cx="39" cy="164"/>
                            </a:xfrm>
                            <a:prstGeom prst="rect">
                              <a:avLst/>
                            </a:prstGeom>
                            <a:solidFill>
                              <a:srgbClr val="000000"/>
                            </a:solidFill>
                            <a:ln w="12700">
                              <a:solidFill>
                                <a:srgbClr val="000000"/>
                              </a:solidFill>
                              <a:miter lim="800000"/>
                              <a:headEnd/>
                              <a:tailEnd/>
                            </a:ln>
                          </p:spPr>
                          <p:txBody>
                            <a:bodyPr/>
                            <a:lstStyle/>
                            <a:p>
                              <a:endParaRPr lang="en-US"/>
                            </a:p>
                          </p:txBody>
                        </p:sp>
                      </p:grpSp>
                      <p:grpSp>
                        <p:nvGrpSpPr>
                          <p:cNvPr id="1048" name="Group 70"/>
                          <p:cNvGrpSpPr>
                            <a:grpSpLocks/>
                          </p:cNvGrpSpPr>
                          <p:nvPr/>
                        </p:nvGrpSpPr>
                        <p:grpSpPr bwMode="auto">
                          <a:xfrm>
                            <a:off x="2449" y="2809"/>
                            <a:ext cx="71" cy="202"/>
                            <a:chOff x="2449" y="2809"/>
                            <a:chExt cx="71" cy="202"/>
                          </a:xfrm>
                        </p:grpSpPr>
                        <p:sp>
                          <p:nvSpPr>
                            <p:cNvPr id="1049" name="Rectangle 71"/>
                            <p:cNvSpPr>
                              <a:spLocks noChangeArrowheads="1"/>
                            </p:cNvSpPr>
                            <p:nvPr/>
                          </p:nvSpPr>
                          <p:spPr bwMode="auto">
                            <a:xfrm>
                              <a:off x="2449" y="2809"/>
                              <a:ext cx="71" cy="202"/>
                            </a:xfrm>
                            <a:prstGeom prst="rect">
                              <a:avLst/>
                            </a:prstGeom>
                            <a:solidFill>
                              <a:srgbClr val="5F5F5F"/>
                            </a:solidFill>
                            <a:ln w="12700">
                              <a:solidFill>
                                <a:srgbClr val="000000"/>
                              </a:solidFill>
                              <a:miter lim="800000"/>
                              <a:headEnd/>
                              <a:tailEnd/>
                            </a:ln>
                          </p:spPr>
                          <p:txBody>
                            <a:bodyPr/>
                            <a:lstStyle/>
                            <a:p>
                              <a:endParaRPr lang="en-US"/>
                            </a:p>
                          </p:txBody>
                        </p:sp>
                        <p:sp>
                          <p:nvSpPr>
                            <p:cNvPr id="1050" name="Rectangle 72"/>
                            <p:cNvSpPr>
                              <a:spLocks noChangeArrowheads="1"/>
                            </p:cNvSpPr>
                            <p:nvPr/>
                          </p:nvSpPr>
                          <p:spPr bwMode="auto">
                            <a:xfrm>
                              <a:off x="2464" y="2827"/>
                              <a:ext cx="38" cy="164"/>
                            </a:xfrm>
                            <a:prstGeom prst="rect">
                              <a:avLst/>
                            </a:prstGeom>
                            <a:solidFill>
                              <a:srgbClr val="000000"/>
                            </a:solidFill>
                            <a:ln w="12700">
                              <a:solidFill>
                                <a:srgbClr val="000000"/>
                              </a:solidFill>
                              <a:miter lim="800000"/>
                              <a:headEnd/>
                              <a:tailEnd/>
                            </a:ln>
                          </p:spPr>
                          <p:txBody>
                            <a:bodyPr/>
                            <a:lstStyle/>
                            <a:p>
                              <a:endParaRPr lang="en-US"/>
                            </a:p>
                          </p:txBody>
                        </p:sp>
                      </p:grpSp>
                    </p:grpSp>
                    <p:grpSp>
                      <p:nvGrpSpPr>
                        <p:cNvPr id="1042" name="Group 73"/>
                        <p:cNvGrpSpPr>
                          <a:grpSpLocks/>
                        </p:cNvGrpSpPr>
                        <p:nvPr/>
                      </p:nvGrpSpPr>
                      <p:grpSpPr bwMode="auto">
                        <a:xfrm>
                          <a:off x="2566" y="3069"/>
                          <a:ext cx="77" cy="82"/>
                          <a:chOff x="2566" y="3069"/>
                          <a:chExt cx="77" cy="82"/>
                        </a:xfrm>
                      </p:grpSpPr>
                      <p:sp>
                        <p:nvSpPr>
                          <p:cNvPr id="1043" name="Rectangle 74"/>
                          <p:cNvSpPr>
                            <a:spLocks noChangeArrowheads="1"/>
                          </p:cNvSpPr>
                          <p:nvPr/>
                        </p:nvSpPr>
                        <p:spPr bwMode="auto">
                          <a:xfrm>
                            <a:off x="2566" y="3087"/>
                            <a:ext cx="77" cy="64"/>
                          </a:xfrm>
                          <a:prstGeom prst="rect">
                            <a:avLst/>
                          </a:prstGeom>
                          <a:solidFill>
                            <a:srgbClr val="5F5F5F"/>
                          </a:solidFill>
                          <a:ln w="12700">
                            <a:solidFill>
                              <a:srgbClr val="000000"/>
                            </a:solidFill>
                            <a:miter lim="800000"/>
                            <a:headEnd/>
                            <a:tailEnd/>
                          </a:ln>
                        </p:spPr>
                        <p:txBody>
                          <a:bodyPr/>
                          <a:lstStyle/>
                          <a:p>
                            <a:endParaRPr lang="en-US"/>
                          </a:p>
                        </p:txBody>
                      </p:sp>
                      <p:grpSp>
                        <p:nvGrpSpPr>
                          <p:cNvPr id="1044" name="Group 75"/>
                          <p:cNvGrpSpPr>
                            <a:grpSpLocks/>
                          </p:cNvGrpSpPr>
                          <p:nvPr/>
                        </p:nvGrpSpPr>
                        <p:grpSpPr bwMode="auto">
                          <a:xfrm>
                            <a:off x="2576" y="3069"/>
                            <a:ext cx="59" cy="82"/>
                            <a:chOff x="2576" y="3069"/>
                            <a:chExt cx="59" cy="82"/>
                          </a:xfrm>
                        </p:grpSpPr>
                        <p:sp>
                          <p:nvSpPr>
                            <p:cNvPr id="1045" name="Oval 76"/>
                            <p:cNvSpPr>
                              <a:spLocks noChangeArrowheads="1"/>
                            </p:cNvSpPr>
                            <p:nvPr/>
                          </p:nvSpPr>
                          <p:spPr bwMode="auto">
                            <a:xfrm>
                              <a:off x="2576" y="3069"/>
                              <a:ext cx="59" cy="56"/>
                            </a:xfrm>
                            <a:prstGeom prst="ellipse">
                              <a:avLst/>
                            </a:prstGeom>
                            <a:solidFill>
                              <a:srgbClr val="000000"/>
                            </a:solidFill>
                            <a:ln w="9525">
                              <a:noFill/>
                              <a:round/>
                              <a:headEnd/>
                              <a:tailEnd/>
                            </a:ln>
                          </p:spPr>
                          <p:txBody>
                            <a:bodyPr/>
                            <a:lstStyle/>
                            <a:p>
                              <a:endParaRPr lang="en-US"/>
                            </a:p>
                          </p:txBody>
                        </p:sp>
                        <p:sp>
                          <p:nvSpPr>
                            <p:cNvPr id="1046" name="Rectangle 77"/>
                            <p:cNvSpPr>
                              <a:spLocks noChangeArrowheads="1"/>
                            </p:cNvSpPr>
                            <p:nvPr/>
                          </p:nvSpPr>
                          <p:spPr bwMode="auto">
                            <a:xfrm>
                              <a:off x="2576" y="3097"/>
                              <a:ext cx="59" cy="54"/>
                            </a:xfrm>
                            <a:prstGeom prst="rect">
                              <a:avLst/>
                            </a:prstGeom>
                            <a:solidFill>
                              <a:srgbClr val="000000"/>
                            </a:solidFill>
                            <a:ln w="9525">
                              <a:noFill/>
                              <a:miter lim="800000"/>
                              <a:headEnd/>
                              <a:tailEnd/>
                            </a:ln>
                          </p:spPr>
                          <p:txBody>
                            <a:bodyPr/>
                            <a:lstStyle/>
                            <a:p>
                              <a:endParaRPr lang="en-US"/>
                            </a:p>
                          </p:txBody>
                        </p:sp>
                      </p:grpSp>
                    </p:grpSp>
                  </p:grpSp>
                </p:grpSp>
              </p:grpSp>
            </p:grpSp>
          </p:grpSp>
        </p:grpSp>
      </p:grpSp>
      <p:sp>
        <p:nvSpPr>
          <p:cNvPr id="6222" name="Rectangle 78"/>
          <p:cNvSpPr>
            <a:spLocks noGrp="1" noChangeArrowheads="1"/>
          </p:cNvSpPr>
          <p:nvPr>
            <p:ph type="body" idx="1"/>
          </p:nvPr>
        </p:nvSpPr>
        <p:spPr>
          <a:xfrm>
            <a:off x="623888" y="3721100"/>
            <a:ext cx="8001000" cy="2784475"/>
          </a:xfrm>
        </p:spPr>
        <p:txBody>
          <a:bodyPr lIns="101882" tIns="50941" rIns="101882" bIns="50941"/>
          <a:lstStyle/>
          <a:p>
            <a:pPr algn="ctr" eaLnBrk="1" hangingPunct="1">
              <a:buClr>
                <a:schemeClr val="tx1"/>
              </a:buClr>
              <a:buFont typeface="Wingdings" pitchFamily="2" charset="2"/>
              <a:buNone/>
              <a:defRPr/>
            </a:pPr>
            <a:r>
              <a:rPr lang="en-US" smtClean="0"/>
              <a:t> </a:t>
            </a:r>
            <a:r>
              <a:rPr lang="en-US" b="1" smtClean="0"/>
              <a:t>What Is The Connection Between Disability Characteristics And Student Characteristics?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cstate="print"/>
          <a:srcRect r="3345"/>
          <a:stretch>
            <a:fillRect/>
          </a:stretch>
        </p:blipFill>
        <p:spPr bwMode="auto">
          <a:xfrm>
            <a:off x="0" y="1746250"/>
            <a:ext cx="9144000" cy="3833813"/>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533400" y="1371600"/>
            <a:ext cx="8001000" cy="47894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A Developmental Disability is attributable to </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mental                                                              physical </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18437" name="Rectangle 5"/>
          <p:cNvSpPr>
            <a:spLocks noGrp="1" noRot="1" noChangeArrowheads="1"/>
          </p:cNvSpPr>
          <p:nvPr>
            <p:ph type="title"/>
          </p:nvPr>
        </p:nvSpPr>
        <p:spPr>
          <a:xfrm>
            <a:off x="457200" y="274638"/>
            <a:ext cx="8229600" cy="1143000"/>
          </a:xfrm>
        </p:spPr>
        <p:txBody>
          <a:bodyPr/>
          <a:lstStyle/>
          <a:p>
            <a:pPr eaLnBrk="1" hangingPunct="1">
              <a:defRPr/>
            </a:pPr>
            <a:r>
              <a:rPr lang="en-US" smtClean="0"/>
              <a:t>Developmental Disabilities</a:t>
            </a:r>
          </a:p>
        </p:txBody>
      </p:sp>
      <p:pic>
        <p:nvPicPr>
          <p:cNvPr id="8196" name="Picture 6"/>
          <p:cNvPicPr>
            <a:picLocks noChangeAspect="1" noChangeArrowheads="1"/>
          </p:cNvPicPr>
          <p:nvPr/>
        </p:nvPicPr>
        <p:blipFill>
          <a:blip r:embed="rId2" cstate="print">
            <a:lum bright="6000" contrast="-18000"/>
          </a:blip>
          <a:srcRect/>
          <a:stretch>
            <a:fillRect/>
          </a:stretch>
        </p:blipFill>
        <p:spPr bwMode="auto">
          <a:xfrm>
            <a:off x="457200" y="2057400"/>
            <a:ext cx="2000250" cy="1847850"/>
          </a:xfrm>
          <a:prstGeom prst="rect">
            <a:avLst/>
          </a:prstGeom>
          <a:noFill/>
          <a:ln w="12700" cap="sq">
            <a:noFill/>
            <a:miter lim="800000"/>
            <a:headEnd type="none" w="sm" len="sm"/>
            <a:tailEnd type="none" w="sm" len="sm"/>
          </a:ln>
        </p:spPr>
      </p:pic>
      <p:pic>
        <p:nvPicPr>
          <p:cNvPr id="8197" name="Picture 7"/>
          <p:cNvPicPr>
            <a:picLocks noChangeAspect="1" noChangeArrowheads="1"/>
          </p:cNvPicPr>
          <p:nvPr/>
        </p:nvPicPr>
        <p:blipFill>
          <a:blip r:embed="rId3" cstate="print"/>
          <a:srcRect/>
          <a:stretch>
            <a:fillRect/>
          </a:stretch>
        </p:blipFill>
        <p:spPr bwMode="auto">
          <a:xfrm>
            <a:off x="7010400" y="1981200"/>
            <a:ext cx="1733550" cy="1914525"/>
          </a:xfrm>
          <a:prstGeom prst="rect">
            <a:avLst/>
          </a:prstGeom>
          <a:noFill/>
          <a:ln w="12700" cap="sq">
            <a:noFill/>
            <a:miter lim="800000"/>
            <a:headEnd type="none" w="sm" len="sm"/>
            <a:tailEnd type="none" w="sm" len="sm"/>
          </a:ln>
        </p:spPr>
      </p:pic>
      <p:pic>
        <p:nvPicPr>
          <p:cNvPr id="8198" name="Picture 8" descr="11"/>
          <p:cNvPicPr>
            <a:picLocks noChangeAspect="1" noChangeArrowheads="1"/>
          </p:cNvPicPr>
          <p:nvPr/>
        </p:nvPicPr>
        <p:blipFill>
          <a:blip r:embed="rId4" cstate="print"/>
          <a:srcRect/>
          <a:stretch>
            <a:fillRect/>
          </a:stretch>
        </p:blipFill>
        <p:spPr bwMode="auto">
          <a:xfrm>
            <a:off x="4284663" y="3500438"/>
            <a:ext cx="996950" cy="1423987"/>
          </a:xfrm>
          <a:prstGeom prst="rect">
            <a:avLst/>
          </a:prstGeom>
          <a:noFill/>
          <a:ln w="9525">
            <a:noFill/>
            <a:miter lim="800000"/>
            <a:headEnd/>
            <a:tailEnd/>
          </a:ln>
        </p:spPr>
      </p:pic>
      <p:sp>
        <p:nvSpPr>
          <p:cNvPr id="8199" name="Rectangle 9"/>
          <p:cNvSpPr>
            <a:spLocks noChangeArrowheads="1"/>
          </p:cNvSpPr>
          <p:nvPr/>
        </p:nvSpPr>
        <p:spPr bwMode="auto">
          <a:xfrm>
            <a:off x="3581400" y="2743200"/>
            <a:ext cx="2452688" cy="701675"/>
          </a:xfrm>
          <a:prstGeom prst="rect">
            <a:avLst/>
          </a:prstGeom>
          <a:noFill/>
          <a:ln w="12700" cap="sq">
            <a:noFill/>
            <a:miter lim="800000"/>
            <a:headEnd type="none" w="sm" len="sm"/>
            <a:tailEnd type="none" w="sm" len="sm"/>
          </a:ln>
        </p:spPr>
        <p:txBody>
          <a:bodyPr wrap="none">
            <a:spAutoFit/>
          </a:bodyPr>
          <a:lstStyle/>
          <a:p>
            <a:r>
              <a:rPr lang="en-US" sz="4000">
                <a:latin typeface="Garamond" pitchFamily="18" charset="0"/>
              </a:rPr>
              <a:t>impairment</a:t>
            </a:r>
          </a:p>
        </p:txBody>
      </p:sp>
      <p:sp>
        <p:nvSpPr>
          <p:cNvPr id="8200" name="Rectangle 10"/>
          <p:cNvSpPr>
            <a:spLocks noChangeArrowheads="1"/>
          </p:cNvSpPr>
          <p:nvPr/>
        </p:nvSpPr>
        <p:spPr bwMode="auto">
          <a:xfrm>
            <a:off x="1331913" y="5373688"/>
            <a:ext cx="7026275" cy="579437"/>
          </a:xfrm>
          <a:prstGeom prst="rect">
            <a:avLst/>
          </a:prstGeom>
          <a:noFill/>
          <a:ln w="12700" cap="sq">
            <a:noFill/>
            <a:miter lim="800000"/>
            <a:headEnd type="none" w="sm" len="sm"/>
            <a:tailEnd type="none" w="sm" len="sm"/>
          </a:ln>
        </p:spPr>
        <p:txBody>
          <a:bodyPr wrap="none">
            <a:spAutoFit/>
          </a:bodyPr>
          <a:lstStyle/>
          <a:p>
            <a:r>
              <a:rPr lang="en-US" sz="3200">
                <a:latin typeface="Garamond" pitchFamily="18" charset="0"/>
              </a:rPr>
              <a:t>manifested before the person attains age 22</a:t>
            </a:r>
          </a:p>
        </p:txBody>
      </p:sp>
      <p:sp>
        <p:nvSpPr>
          <p:cNvPr id="8201" name="Rectangle 11"/>
          <p:cNvSpPr>
            <a:spLocks noChangeArrowheads="1"/>
          </p:cNvSpPr>
          <p:nvPr/>
        </p:nvSpPr>
        <p:spPr bwMode="auto">
          <a:xfrm>
            <a:off x="2339975" y="6021388"/>
            <a:ext cx="4756150" cy="579437"/>
          </a:xfrm>
          <a:prstGeom prst="rect">
            <a:avLst/>
          </a:prstGeom>
          <a:noFill/>
          <a:ln w="12700" cap="sq">
            <a:noFill/>
            <a:miter lim="800000"/>
            <a:headEnd type="none" w="sm" len="sm"/>
            <a:tailEnd type="none" w="sm" len="sm"/>
          </a:ln>
        </p:spPr>
        <p:txBody>
          <a:bodyPr wrap="none">
            <a:spAutoFit/>
          </a:bodyPr>
          <a:lstStyle/>
          <a:p>
            <a:r>
              <a:rPr lang="en-US" sz="3200">
                <a:latin typeface="Garamond" pitchFamily="18" charset="0"/>
              </a:rPr>
              <a:t>likely to continue indefinitely</a:t>
            </a:r>
          </a:p>
        </p:txBody>
      </p:sp>
      <p:sp>
        <p:nvSpPr>
          <p:cNvPr id="8202" name="Rectangle 12"/>
          <p:cNvSpPr>
            <a:spLocks noChangeArrowheads="1"/>
          </p:cNvSpPr>
          <p:nvPr/>
        </p:nvSpPr>
        <p:spPr bwMode="auto">
          <a:xfrm>
            <a:off x="2124075" y="5013325"/>
            <a:ext cx="5073650" cy="366713"/>
          </a:xfrm>
          <a:prstGeom prst="rect">
            <a:avLst/>
          </a:prstGeom>
          <a:noFill/>
          <a:ln w="9525">
            <a:noFill/>
            <a:miter lim="800000"/>
            <a:headEnd/>
            <a:tailEnd/>
          </a:ln>
        </p:spPr>
        <p:txBody>
          <a:bodyPr wrap="none">
            <a:spAutoFit/>
          </a:bodyPr>
          <a:lstStyle/>
          <a:p>
            <a:r>
              <a:rPr lang="en-US"/>
              <a:t>combination of mental and physical impairments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left)">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6">
                                            <p:txEl>
                                              <p:pRg st="6" end="6"/>
                                            </p:txEl>
                                          </p:spTgt>
                                        </p:tgtEl>
                                        <p:attrNameLst>
                                          <p:attrName>style.visibility</p:attrName>
                                        </p:attrNameLst>
                                      </p:cBhvr>
                                      <p:to>
                                        <p:strVal val="visible"/>
                                      </p:to>
                                    </p:set>
                                    <p:animEffect transition="in" filter="wipe(left)">
                                      <p:cBhvr>
                                        <p:cTn id="12" dur="500"/>
                                        <p:tgtEl>
                                          <p:spTgt spid="184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500" smtClean="0"/>
              <a:t>Types of Developmental Disabilities </a:t>
            </a:r>
            <a:br>
              <a:rPr lang="en-US" sz="3500" smtClean="0"/>
            </a:br>
            <a:r>
              <a:rPr lang="en-US" sz="3500" smtClean="0"/>
              <a:t>and Other Special Needs</a:t>
            </a:r>
          </a:p>
        </p:txBody>
      </p:sp>
      <p:sp>
        <p:nvSpPr>
          <p:cNvPr id="21508" name="Rectangle 4"/>
          <p:cNvSpPr>
            <a:spLocks noChangeArrowheads="1"/>
          </p:cNvSpPr>
          <p:nvPr/>
        </p:nvSpPr>
        <p:spPr bwMode="auto">
          <a:xfrm>
            <a:off x="1600200" y="746125"/>
            <a:ext cx="6553200" cy="1158875"/>
          </a:xfrm>
          <a:prstGeom prst="rect">
            <a:avLst/>
          </a:prstGeom>
          <a:noFill/>
          <a:ln w="9525">
            <a:noFill/>
            <a:miter lim="800000"/>
            <a:headEnd/>
            <a:tailEnd/>
          </a:ln>
          <a:effectLst/>
        </p:spPr>
        <p:txBody>
          <a:bodyPr anchor="b"/>
          <a:lstStyle/>
          <a:p>
            <a:pPr algn="ctr">
              <a:defRPr/>
            </a:pPr>
            <a:endParaRPr lang="en-US" sz="3500">
              <a:solidFill>
                <a:schemeClr val="tx2"/>
              </a:solidFill>
              <a:effectLst>
                <a:outerShdw blurRad="38100" dist="38100" dir="2700000" algn="tl">
                  <a:srgbClr val="000000"/>
                </a:outerShdw>
              </a:effectLst>
            </a:endParaRPr>
          </a:p>
        </p:txBody>
      </p:sp>
      <p:sp>
        <p:nvSpPr>
          <p:cNvPr id="21509" name="Rectangle 5"/>
          <p:cNvSpPr>
            <a:spLocks noChangeArrowheads="1"/>
          </p:cNvSpPr>
          <p:nvPr/>
        </p:nvSpPr>
        <p:spPr bwMode="auto">
          <a:xfrm>
            <a:off x="685800" y="1981200"/>
            <a:ext cx="8134350" cy="4572000"/>
          </a:xfrm>
          <a:prstGeom prst="rect">
            <a:avLst/>
          </a:prstGeom>
          <a:noFill/>
          <a:ln w="9525">
            <a:noFill/>
            <a:miter lim="800000"/>
            <a:headEnd/>
            <a:tailEnd/>
          </a:ln>
          <a:effectLst/>
        </p:spPr>
        <p:txBody>
          <a:bodyPr/>
          <a:lstStyle/>
          <a:p>
            <a:pPr marL="457200" indent="-457200">
              <a:lnSpc>
                <a:spcPct val="150000"/>
              </a:lnSpc>
              <a:spcBef>
                <a:spcPct val="20000"/>
              </a:spcBef>
              <a:buClr>
                <a:schemeClr val="hlink"/>
              </a:buClr>
              <a:buSzPct val="65000"/>
              <a:buFont typeface="Wingdings" pitchFamily="2" charset="2"/>
              <a:buChar char="u"/>
              <a:defRPr/>
            </a:pPr>
            <a:r>
              <a:rPr lang="en-US" sz="2800">
                <a:solidFill>
                  <a:schemeClr val="tx2"/>
                </a:solidFill>
                <a:effectLst>
                  <a:outerShdw blurRad="38100" dist="38100" dir="2700000" algn="tl">
                    <a:srgbClr val="000000"/>
                  </a:outerShdw>
                </a:effectLst>
                <a:cs typeface="Tahoma" pitchFamily="34" charset="0"/>
              </a:rPr>
              <a:t>Autistic Spectrum Disorders</a:t>
            </a:r>
          </a:p>
          <a:p>
            <a:pPr marL="457200" indent="-457200">
              <a:lnSpc>
                <a:spcPct val="150000"/>
              </a:lnSpc>
              <a:spcBef>
                <a:spcPct val="20000"/>
              </a:spcBef>
              <a:buClr>
                <a:schemeClr val="hlink"/>
              </a:buClr>
              <a:buSzPct val="65000"/>
              <a:buFont typeface="Wingdings" pitchFamily="2" charset="2"/>
              <a:buChar char="u"/>
              <a:defRPr/>
            </a:pPr>
            <a:r>
              <a:rPr lang="en-US" sz="2800">
                <a:solidFill>
                  <a:schemeClr val="tx2"/>
                </a:solidFill>
                <a:effectLst>
                  <a:outerShdw blurRad="38100" dist="38100" dir="2700000" algn="tl">
                    <a:srgbClr val="000000"/>
                  </a:outerShdw>
                </a:effectLst>
                <a:cs typeface="Tahoma" pitchFamily="34" charset="0"/>
              </a:rPr>
              <a:t>ADD/ADHD</a:t>
            </a:r>
          </a:p>
          <a:p>
            <a:pPr marL="457200" indent="-457200">
              <a:lnSpc>
                <a:spcPct val="150000"/>
              </a:lnSpc>
              <a:spcBef>
                <a:spcPct val="20000"/>
              </a:spcBef>
              <a:buClr>
                <a:schemeClr val="hlink"/>
              </a:buClr>
              <a:buSzPct val="65000"/>
              <a:buFont typeface="Wingdings" pitchFamily="2" charset="2"/>
              <a:buChar char="u"/>
              <a:defRPr/>
            </a:pPr>
            <a:r>
              <a:rPr lang="en-US" sz="2800">
                <a:solidFill>
                  <a:schemeClr val="tx2"/>
                </a:solidFill>
                <a:effectLst>
                  <a:outerShdw blurRad="38100" dist="38100" dir="2700000" algn="tl">
                    <a:srgbClr val="000000"/>
                  </a:outerShdw>
                </a:effectLst>
                <a:cs typeface="Tahoma" pitchFamily="34" charset="0"/>
              </a:rPr>
              <a:t>Cerebral Palsy</a:t>
            </a:r>
          </a:p>
          <a:p>
            <a:pPr marL="457200" indent="-457200">
              <a:lnSpc>
                <a:spcPct val="150000"/>
              </a:lnSpc>
              <a:spcBef>
                <a:spcPct val="20000"/>
              </a:spcBef>
              <a:buClr>
                <a:schemeClr val="hlink"/>
              </a:buClr>
              <a:buSzPct val="65000"/>
              <a:buFont typeface="Wingdings" pitchFamily="2" charset="2"/>
              <a:buChar char="u"/>
              <a:defRPr/>
            </a:pPr>
            <a:r>
              <a:rPr lang="en-US" sz="2800">
                <a:solidFill>
                  <a:schemeClr val="tx2"/>
                </a:solidFill>
                <a:effectLst>
                  <a:outerShdw blurRad="38100" dist="38100" dir="2700000" algn="tl">
                    <a:srgbClr val="000000"/>
                  </a:outerShdw>
                </a:effectLst>
                <a:cs typeface="Tahoma" pitchFamily="34" charset="0"/>
              </a:rPr>
              <a:t>Mental Retardation </a:t>
            </a:r>
          </a:p>
          <a:p>
            <a:pPr marL="457200" indent="-457200">
              <a:lnSpc>
                <a:spcPct val="150000"/>
              </a:lnSpc>
              <a:spcBef>
                <a:spcPct val="20000"/>
              </a:spcBef>
              <a:buClr>
                <a:schemeClr val="hlink"/>
              </a:buClr>
              <a:buSzPct val="65000"/>
              <a:buFont typeface="Wingdings" pitchFamily="2" charset="2"/>
              <a:buChar char="u"/>
              <a:defRPr/>
            </a:pPr>
            <a:r>
              <a:rPr lang="en-US" sz="2800">
                <a:solidFill>
                  <a:schemeClr val="tx2"/>
                </a:solidFill>
                <a:effectLst>
                  <a:outerShdw blurRad="38100" dist="38100" dir="2700000" algn="tl">
                    <a:srgbClr val="000000"/>
                  </a:outerShdw>
                </a:effectLst>
                <a:cs typeface="Tahoma" pitchFamily="34" charset="0"/>
              </a:rPr>
              <a:t>Learning Disability</a:t>
            </a:r>
          </a:p>
          <a:p>
            <a:pPr marL="457200" indent="-457200">
              <a:lnSpc>
                <a:spcPct val="150000"/>
              </a:lnSpc>
              <a:spcBef>
                <a:spcPct val="20000"/>
              </a:spcBef>
              <a:buClr>
                <a:schemeClr val="hlink"/>
              </a:buClr>
              <a:buSzPct val="65000"/>
              <a:buFont typeface="Wingdings" pitchFamily="2" charset="2"/>
              <a:buChar char="u"/>
              <a:defRPr/>
            </a:pPr>
            <a:r>
              <a:rPr lang="en-US" sz="2800">
                <a:solidFill>
                  <a:schemeClr val="tx2"/>
                </a:solidFill>
                <a:effectLst>
                  <a:outerShdw blurRad="38100" dist="38100" dir="2700000" algn="tl">
                    <a:srgbClr val="000000"/>
                  </a:outerShdw>
                </a:effectLst>
                <a:cs typeface="Tahoma" pitchFamily="34" charset="0"/>
              </a:rPr>
              <a:t>Severe and/or Multiple Disabilities</a:t>
            </a:r>
          </a:p>
        </p:txBody>
      </p:sp>
      <p:sp>
        <p:nvSpPr>
          <p:cNvPr id="21510" name="Rectangle 6"/>
          <p:cNvSpPr>
            <a:spLocks noChangeArrowheads="1"/>
          </p:cNvSpPr>
          <p:nvPr/>
        </p:nvSpPr>
        <p:spPr bwMode="auto">
          <a:xfrm>
            <a:off x="5105400" y="1981200"/>
            <a:ext cx="3886200" cy="4724400"/>
          </a:xfrm>
          <a:prstGeom prst="rect">
            <a:avLst/>
          </a:prstGeom>
          <a:noFill/>
          <a:ln w="9525">
            <a:noFill/>
            <a:miter lim="800000"/>
            <a:headEnd/>
            <a:tailEnd/>
          </a:ln>
          <a:effectLst/>
        </p:spPr>
        <p:txBody>
          <a:bodyPr/>
          <a:lstStyle/>
          <a:p>
            <a:pPr marL="457200" indent="-457200">
              <a:lnSpc>
                <a:spcPct val="140000"/>
              </a:lnSpc>
              <a:spcBef>
                <a:spcPct val="20000"/>
              </a:spcBef>
              <a:buClr>
                <a:srgbClr val="A50021"/>
              </a:buClr>
              <a:buSzPct val="75000"/>
              <a:buFont typeface="Wingdings" pitchFamily="2" charset="2"/>
              <a:buChar char="u"/>
              <a:defRPr/>
            </a:pPr>
            <a:endParaRPr lang="en-US" sz="2000" b="1">
              <a:solidFill>
                <a:schemeClr val="tx2"/>
              </a:solidFill>
              <a:effectLst>
                <a:outerShdw blurRad="38100" dist="38100" dir="2700000" algn="tl">
                  <a:srgbClr val="000000"/>
                </a:outerShdw>
              </a:effectLst>
              <a:cs typeface="Tahoma" pitchFamily="34" charset="0"/>
            </a:endParaRPr>
          </a:p>
        </p:txBody>
      </p:sp>
      <p:sp>
        <p:nvSpPr>
          <p:cNvPr id="9222" name="Text Box 7"/>
          <p:cNvSpPr txBox="1">
            <a:spLocks noChangeArrowheads="1"/>
          </p:cNvSpPr>
          <p:nvPr/>
        </p:nvSpPr>
        <p:spPr bwMode="auto">
          <a:xfrm>
            <a:off x="457200" y="6553200"/>
            <a:ext cx="838200" cy="290513"/>
          </a:xfrm>
          <a:prstGeom prst="rect">
            <a:avLst/>
          </a:prstGeom>
          <a:noFill/>
          <a:ln w="9525">
            <a:noFill/>
            <a:miter lim="800000"/>
            <a:headEnd/>
            <a:tailEnd/>
          </a:ln>
        </p:spPr>
        <p:txBody>
          <a:bodyPr>
            <a:spAutoFit/>
          </a:bodyPr>
          <a:lstStyle/>
          <a:p>
            <a:pPr>
              <a:spcBef>
                <a:spcPct val="50000"/>
              </a:spcBef>
            </a:pPr>
            <a:r>
              <a:rPr lang="en-US" sz="1300">
                <a:solidFill>
                  <a:schemeClr val="tx2"/>
                </a:solidFill>
                <a:latin typeface="Times New Roman" pitchFamily="18" charset="0"/>
              </a:rPr>
              <a:t>SN 1</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292100"/>
            <a:ext cx="8229600" cy="1384300"/>
          </a:xfrm>
        </p:spPr>
        <p:txBody>
          <a:bodyPr/>
          <a:lstStyle/>
          <a:p>
            <a:pPr eaLnBrk="1" hangingPunct="1">
              <a:defRPr/>
            </a:pPr>
            <a:r>
              <a:rPr lang="en-US" sz="4000" b="1" smtClean="0"/>
              <a:t>Realities </a:t>
            </a:r>
          </a:p>
        </p:txBody>
      </p:sp>
      <p:sp>
        <p:nvSpPr>
          <p:cNvPr id="43013" name="Rectangle 5"/>
          <p:cNvSpPr>
            <a:spLocks noGrp="1" noChangeArrowheads="1"/>
          </p:cNvSpPr>
          <p:nvPr>
            <p:ph type="body" idx="1"/>
          </p:nvPr>
        </p:nvSpPr>
        <p:spPr>
          <a:xfrm>
            <a:off x="457200" y="1905000"/>
            <a:ext cx="8229600" cy="4114800"/>
          </a:xfrm>
        </p:spPr>
        <p:txBody>
          <a:bodyPr/>
          <a:lstStyle/>
          <a:p>
            <a:pPr eaLnBrk="1" hangingPunct="1">
              <a:buFont typeface="Wingdings" pitchFamily="2" charset="2"/>
              <a:buNone/>
              <a:defRPr/>
            </a:pPr>
            <a:r>
              <a:rPr lang="en-US" sz="2400" smtClean="0"/>
              <a:t>Mental, </a:t>
            </a:r>
          </a:p>
          <a:p>
            <a:pPr eaLnBrk="1" hangingPunct="1">
              <a:buFont typeface="Wingdings" pitchFamily="2" charset="2"/>
              <a:buNone/>
              <a:defRPr/>
            </a:pPr>
            <a:r>
              <a:rPr lang="en-US" sz="2400" smtClean="0"/>
              <a:t>emotional, and </a:t>
            </a:r>
          </a:p>
          <a:p>
            <a:pPr eaLnBrk="1" hangingPunct="1">
              <a:buFont typeface="Wingdings" pitchFamily="2" charset="2"/>
              <a:buNone/>
              <a:defRPr/>
            </a:pPr>
            <a:r>
              <a:rPr lang="en-US" sz="2400" smtClean="0"/>
              <a:t>behavioral problems </a:t>
            </a:r>
          </a:p>
          <a:p>
            <a:pPr eaLnBrk="1" hangingPunct="1">
              <a:buFont typeface="Wingdings" pitchFamily="2" charset="2"/>
              <a:buNone/>
              <a:defRPr/>
            </a:pPr>
            <a:r>
              <a:rPr lang="en-US" sz="2400" smtClean="0"/>
              <a:t>are </a:t>
            </a:r>
            <a:r>
              <a:rPr lang="en-US" sz="2400" b="1" smtClean="0"/>
              <a:t>real, painful, and costly.</a:t>
            </a:r>
            <a:r>
              <a:rPr lang="en-US" sz="2400" smtClean="0"/>
              <a:t> </a:t>
            </a:r>
          </a:p>
          <a:p>
            <a:pPr eaLnBrk="1" hangingPunct="1">
              <a:buFont typeface="Wingdings" pitchFamily="2" charset="2"/>
              <a:buNone/>
              <a:defRPr/>
            </a:pPr>
            <a:r>
              <a:rPr lang="en-US" sz="2400" smtClean="0"/>
              <a:t>These problems, often called </a:t>
            </a:r>
            <a:r>
              <a:rPr lang="en-US" sz="2400" b="1" smtClean="0"/>
              <a:t>"disorders,"</a:t>
            </a:r>
            <a:r>
              <a:rPr lang="en-US" sz="2400" smtClean="0"/>
              <a:t> are 	</a:t>
            </a:r>
          </a:p>
          <a:p>
            <a:pPr eaLnBrk="1" hangingPunct="1">
              <a:buFont typeface="Wingdings" pitchFamily="2" charset="2"/>
              <a:buNone/>
              <a:defRPr/>
            </a:pPr>
            <a:r>
              <a:rPr lang="en-US" sz="2400" b="1" smtClean="0"/>
              <a:t>		sources of stress</a:t>
            </a:r>
            <a:r>
              <a:rPr lang="en-US" sz="2400" smtClean="0"/>
              <a:t> for </a:t>
            </a:r>
          </a:p>
          <a:p>
            <a:pPr eaLnBrk="1" hangingPunct="1">
              <a:buFont typeface="Wingdings" pitchFamily="2" charset="2"/>
              <a:buNone/>
              <a:defRPr/>
            </a:pPr>
            <a:r>
              <a:rPr lang="en-US" sz="2400" smtClean="0"/>
              <a:t>		children and </a:t>
            </a:r>
          </a:p>
          <a:p>
            <a:pPr eaLnBrk="1" hangingPunct="1">
              <a:buFont typeface="Wingdings" pitchFamily="2" charset="2"/>
              <a:buNone/>
              <a:defRPr/>
            </a:pPr>
            <a:r>
              <a:rPr lang="en-US" sz="2400" smtClean="0"/>
              <a:t>		their families, schools, </a:t>
            </a:r>
          </a:p>
          <a:p>
            <a:pPr eaLnBrk="1" hangingPunct="1">
              <a:buFont typeface="Wingdings" pitchFamily="2" charset="2"/>
              <a:buNone/>
              <a:defRPr/>
            </a:pPr>
            <a:r>
              <a:rPr lang="en-US" sz="2400" smtClean="0"/>
              <a:t>		and communities.</a:t>
            </a:r>
          </a:p>
        </p:txBody>
      </p:sp>
      <p:pic>
        <p:nvPicPr>
          <p:cNvPr id="10244" name="Picture 6" descr="health_leftnav_footer"/>
          <p:cNvPicPr>
            <a:picLocks noChangeAspect="1" noChangeArrowheads="1"/>
          </p:cNvPicPr>
          <p:nvPr/>
        </p:nvPicPr>
        <p:blipFill>
          <a:blip r:embed="rId2" cstate="print"/>
          <a:srcRect/>
          <a:stretch>
            <a:fillRect/>
          </a:stretch>
        </p:blipFill>
        <p:spPr bwMode="auto">
          <a:xfrm>
            <a:off x="6705600" y="4267200"/>
            <a:ext cx="1881188"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457200" y="292100"/>
            <a:ext cx="8229600" cy="1384300"/>
          </a:xfrm>
        </p:spPr>
        <p:txBody>
          <a:bodyPr/>
          <a:lstStyle/>
          <a:p>
            <a:pPr eaLnBrk="1" hangingPunct="1">
              <a:defRPr/>
            </a:pPr>
            <a:r>
              <a:rPr lang="en-US" smtClean="0"/>
              <a:t>caused</a:t>
            </a:r>
          </a:p>
        </p:txBody>
      </p:sp>
      <p:sp>
        <p:nvSpPr>
          <p:cNvPr id="45061" name="Rectangle 5"/>
          <p:cNvSpPr>
            <a:spLocks noGrp="1" noChangeArrowheads="1"/>
          </p:cNvSpPr>
          <p:nvPr>
            <p:ph type="body" idx="1"/>
          </p:nvPr>
        </p:nvSpPr>
        <p:spPr>
          <a:xfrm>
            <a:off x="457200" y="1905000"/>
            <a:ext cx="8229600" cy="4114800"/>
          </a:xfrm>
        </p:spPr>
        <p:txBody>
          <a:bodyPr/>
          <a:lstStyle/>
          <a:p>
            <a:pPr eaLnBrk="1" hangingPunct="1">
              <a:buFont typeface="Wingdings" pitchFamily="2" charset="2"/>
              <a:buNone/>
              <a:defRPr/>
            </a:pPr>
            <a:r>
              <a:rPr lang="en-US" smtClean="0"/>
              <a:t>	biology</a:t>
            </a: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r>
              <a:rPr lang="en-US" smtClean="0"/>
              <a:t>	environment, </a:t>
            </a: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r>
              <a:rPr lang="en-US" smtClean="0"/>
              <a:t>	or a combination of the two.</a:t>
            </a:r>
          </a:p>
        </p:txBody>
      </p:sp>
      <p:sp>
        <p:nvSpPr>
          <p:cNvPr id="45062" name="Text Box 6"/>
          <p:cNvSpPr txBox="1">
            <a:spLocks noChangeArrowheads="1"/>
          </p:cNvSpPr>
          <p:nvPr/>
        </p:nvSpPr>
        <p:spPr bwMode="auto">
          <a:xfrm>
            <a:off x="4343400" y="1600200"/>
            <a:ext cx="4648200" cy="1190625"/>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FFFFFF"/>
                  </a:outerShdw>
                </a:effectLst>
              </a:rPr>
              <a:t>biological factors are genetics, </a:t>
            </a:r>
          </a:p>
          <a:p>
            <a:pPr>
              <a:defRPr/>
            </a:pPr>
            <a:r>
              <a:rPr lang="en-US">
                <a:effectLst>
                  <a:outerShdw blurRad="38100" dist="38100" dir="2700000" algn="tl">
                    <a:srgbClr val="FFFFFF"/>
                  </a:outerShdw>
                </a:effectLst>
              </a:rPr>
              <a:t>chemical imbalances in the body, </a:t>
            </a:r>
          </a:p>
          <a:p>
            <a:pPr>
              <a:defRPr/>
            </a:pPr>
            <a:r>
              <a:rPr lang="en-US">
                <a:effectLst>
                  <a:outerShdw blurRad="38100" dist="38100" dir="2700000" algn="tl">
                    <a:srgbClr val="FFFFFF"/>
                  </a:outerShdw>
                </a:effectLst>
              </a:rPr>
              <a:t>and damage to the central nervous system, </a:t>
            </a:r>
          </a:p>
          <a:p>
            <a:pPr>
              <a:defRPr/>
            </a:pPr>
            <a:r>
              <a:rPr lang="en-US">
                <a:effectLst>
                  <a:outerShdw blurRad="38100" dist="38100" dir="2700000" algn="tl">
                    <a:srgbClr val="FFFFFF"/>
                  </a:outerShdw>
                </a:effectLst>
              </a:rPr>
              <a:t>such as a head injury.</a:t>
            </a:r>
          </a:p>
        </p:txBody>
      </p:sp>
      <p:sp>
        <p:nvSpPr>
          <p:cNvPr id="45063" name="Text Box 7"/>
          <p:cNvSpPr txBox="1">
            <a:spLocks noChangeArrowheads="1"/>
          </p:cNvSpPr>
          <p:nvPr/>
        </p:nvSpPr>
        <p:spPr bwMode="auto">
          <a:xfrm>
            <a:off x="4419600" y="3429000"/>
            <a:ext cx="4267200" cy="1524000"/>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120000"/>
              <a:defRPr/>
            </a:pPr>
            <a:r>
              <a:rPr lang="en-US">
                <a:effectLst>
                  <a:outerShdw blurRad="38100" dist="38100" dir="2700000" algn="tl">
                    <a:srgbClr val="FFFFFF"/>
                  </a:outerShdw>
                </a:effectLst>
              </a:rPr>
              <a:t>environmental factors including </a:t>
            </a:r>
          </a:p>
          <a:p>
            <a:pPr>
              <a:lnSpc>
                <a:spcPct val="90000"/>
              </a:lnSpc>
              <a:spcBef>
                <a:spcPct val="20000"/>
              </a:spcBef>
              <a:buClr>
                <a:schemeClr val="hlink"/>
              </a:buClr>
              <a:buSzPct val="120000"/>
              <a:defRPr/>
            </a:pPr>
            <a:r>
              <a:rPr lang="en-US">
                <a:effectLst>
                  <a:outerShdw blurRad="38100" dist="38100" dir="2700000" algn="tl">
                    <a:srgbClr val="FFFFFF"/>
                  </a:outerShdw>
                </a:effectLst>
              </a:rPr>
              <a:t>exposure to violence, </a:t>
            </a:r>
          </a:p>
          <a:p>
            <a:pPr>
              <a:lnSpc>
                <a:spcPct val="90000"/>
              </a:lnSpc>
              <a:spcBef>
                <a:spcPct val="20000"/>
              </a:spcBef>
              <a:buClr>
                <a:schemeClr val="hlink"/>
              </a:buClr>
              <a:buSzPct val="120000"/>
              <a:defRPr/>
            </a:pPr>
            <a:r>
              <a:rPr lang="en-US">
                <a:effectLst>
                  <a:outerShdw blurRad="38100" dist="38100" dir="2700000" algn="tl">
                    <a:srgbClr val="FFFFFF"/>
                  </a:outerShdw>
                </a:effectLst>
              </a:rPr>
              <a:t>extreme stress, and </a:t>
            </a:r>
          </a:p>
          <a:p>
            <a:pPr>
              <a:lnSpc>
                <a:spcPct val="90000"/>
              </a:lnSpc>
              <a:spcBef>
                <a:spcPct val="20000"/>
              </a:spcBef>
              <a:buClr>
                <a:schemeClr val="hlink"/>
              </a:buClr>
              <a:buSzPct val="120000"/>
              <a:defRPr/>
            </a:pPr>
            <a:r>
              <a:rPr lang="en-US">
                <a:effectLst>
                  <a:outerShdw blurRad="38100" dist="38100" dir="2700000" algn="tl">
                    <a:srgbClr val="FFFFFF"/>
                  </a:outerShdw>
                </a:effectLst>
              </a:rPr>
              <a:t>the loss of an important person.</a:t>
            </a:r>
          </a:p>
          <a:p>
            <a:pPr>
              <a:defRPr/>
            </a:pPr>
            <a:endParaRPr lang="en-US"/>
          </a:p>
        </p:txBody>
      </p:sp>
      <p:pic>
        <p:nvPicPr>
          <p:cNvPr id="11270" name="Picture 8" descr="dna"/>
          <p:cNvPicPr>
            <a:picLocks noChangeAspect="1" noChangeArrowheads="1"/>
          </p:cNvPicPr>
          <p:nvPr/>
        </p:nvPicPr>
        <p:blipFill>
          <a:blip r:embed="rId2" cstate="print"/>
          <a:srcRect/>
          <a:stretch>
            <a:fillRect/>
          </a:stretch>
        </p:blipFill>
        <p:spPr bwMode="auto">
          <a:xfrm>
            <a:off x="2667000" y="1676400"/>
            <a:ext cx="1504950" cy="120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457200" y="292100"/>
            <a:ext cx="8229600" cy="1384300"/>
          </a:xfrm>
        </p:spPr>
        <p:txBody>
          <a:bodyPr/>
          <a:lstStyle/>
          <a:p>
            <a:pPr eaLnBrk="1" hangingPunct="1">
              <a:defRPr/>
            </a:pPr>
            <a:r>
              <a:rPr lang="en-US" smtClean="0"/>
              <a:t>Needs</a:t>
            </a:r>
          </a:p>
        </p:txBody>
      </p:sp>
      <p:sp>
        <p:nvSpPr>
          <p:cNvPr id="46085" name="Rectangle 5"/>
          <p:cNvSpPr>
            <a:spLocks noGrp="1" noChangeArrowheads="1"/>
          </p:cNvSpPr>
          <p:nvPr>
            <p:ph type="body" idx="1"/>
          </p:nvPr>
        </p:nvSpPr>
        <p:spPr>
          <a:xfrm>
            <a:off x="457200" y="1905000"/>
            <a:ext cx="8229600" cy="4114800"/>
          </a:xfrm>
        </p:spPr>
        <p:txBody>
          <a:bodyPr/>
          <a:lstStyle/>
          <a:p>
            <a:pPr eaLnBrk="1" hangingPunct="1">
              <a:buFont typeface="Wingdings" pitchFamily="2" charset="2"/>
              <a:buNone/>
              <a:defRPr/>
            </a:pPr>
            <a:r>
              <a:rPr lang="en-US" smtClean="0"/>
              <a:t>Families and communities-----working 							together, 							can help</a:t>
            </a:r>
          </a:p>
          <a:p>
            <a:pPr eaLnBrk="1" hangingPunct="1">
              <a:buFont typeface="Wingdings" pitchFamily="2" charset="2"/>
              <a:buNone/>
              <a:defRPr/>
            </a:pPr>
            <a:endParaRPr lang="en-US" smtClean="0"/>
          </a:p>
          <a:p>
            <a:pPr eaLnBrk="1" hangingPunct="1">
              <a:buFont typeface="Wingdings" pitchFamily="2" charset="2"/>
              <a:buNone/>
              <a:defRPr/>
            </a:pPr>
            <a:r>
              <a:rPr lang="en-US" smtClean="0"/>
              <a:t>services -----------  to meet the needs of 				these young people and				their families.</a:t>
            </a:r>
          </a:p>
          <a:p>
            <a:pPr eaLnBrk="1" hangingPunct="1">
              <a:buFont typeface="Wingdings" pitchFamily="2" charset="2"/>
              <a:buNone/>
              <a:defRPr/>
            </a:pPr>
            <a:endParaRPr lang="en-US" smtClean="0"/>
          </a:p>
        </p:txBody>
      </p:sp>
      <p:pic>
        <p:nvPicPr>
          <p:cNvPr id="12292" name="Picture 6" descr="stethoscopeshadow"/>
          <p:cNvPicPr>
            <a:picLocks noChangeAspect="1" noChangeArrowheads="1"/>
          </p:cNvPicPr>
          <p:nvPr/>
        </p:nvPicPr>
        <p:blipFill>
          <a:blip r:embed="rId2" cstate="print"/>
          <a:srcRect/>
          <a:stretch>
            <a:fillRect/>
          </a:stretch>
        </p:blipFill>
        <p:spPr bwMode="auto">
          <a:xfrm>
            <a:off x="3276600" y="2438400"/>
            <a:ext cx="1398588" cy="1600200"/>
          </a:xfrm>
          <a:prstGeom prst="rect">
            <a:avLst/>
          </a:prstGeom>
          <a:noFill/>
          <a:ln w="9525">
            <a:noFill/>
            <a:miter lim="800000"/>
            <a:headEnd/>
            <a:tailEnd/>
          </a:ln>
        </p:spPr>
      </p:pic>
      <p:sp>
        <p:nvSpPr>
          <p:cNvPr id="46088" name="Text Box 8"/>
          <p:cNvSpPr txBox="1">
            <a:spLocks noChangeArrowheads="1"/>
          </p:cNvSpPr>
          <p:nvPr/>
        </p:nvSpPr>
        <p:spPr bwMode="auto">
          <a:xfrm>
            <a:off x="107950" y="5737225"/>
            <a:ext cx="9034463" cy="641350"/>
          </a:xfrm>
          <a:prstGeom prst="rect">
            <a:avLst/>
          </a:prstGeom>
          <a:noFill/>
          <a:ln w="9525">
            <a:noFill/>
            <a:miter lim="800000"/>
            <a:headEnd/>
            <a:tailEnd/>
          </a:ln>
          <a:effectLst/>
        </p:spPr>
        <p:txBody>
          <a:bodyPr wrap="none">
            <a:spAutoFit/>
          </a:bodyPr>
          <a:lstStyle/>
          <a:p>
            <a:pPr>
              <a:defRPr/>
            </a:pPr>
            <a:r>
              <a:rPr lang="en-US" sz="3600" b="1">
                <a:effectLst>
                  <a:outerShdw blurRad="38100" dist="38100" dir="2700000" algn="tl">
                    <a:srgbClr val="FFFFFF"/>
                  </a:outerShdw>
                </a:effectLst>
              </a:rPr>
              <a:t>Understanding the Strength and Need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153</TotalTime>
  <Words>944</Words>
  <Application>Microsoft Office PowerPoint</Application>
  <PresentationFormat>On-screen Show (4:3)</PresentationFormat>
  <Paragraphs>266</Paragraphs>
  <Slides>40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3" baseType="lpstr">
      <vt:lpstr>Tahoma</vt:lpstr>
      <vt:lpstr>Arial</vt:lpstr>
      <vt:lpstr>Wingdings</vt:lpstr>
      <vt:lpstr>Times New Roman</vt:lpstr>
      <vt:lpstr>Garamond</vt:lpstr>
      <vt:lpstr>Calibri</vt:lpstr>
      <vt:lpstr>Futura XBlkCnIt BT</vt:lpstr>
      <vt:lpstr>SimSun</vt:lpstr>
      <vt:lpstr>Verdana</vt:lpstr>
      <vt:lpstr>Times</vt:lpstr>
      <vt:lpstr>Textured</vt:lpstr>
      <vt:lpstr>Microsoft Clip Gallery</vt:lpstr>
      <vt:lpstr>Slide</vt:lpstr>
      <vt:lpstr>Changing Perception  ABOUT DEVLOPMENTAL DISABILITIES </vt:lpstr>
      <vt:lpstr>YOUR PERCEPTION</vt:lpstr>
      <vt:lpstr>So What Does All This Mean?</vt:lpstr>
      <vt:lpstr>Slide 4</vt:lpstr>
      <vt:lpstr>Developmental Disabilities</vt:lpstr>
      <vt:lpstr>Types of Developmental Disabilities  and Other Special Needs</vt:lpstr>
      <vt:lpstr>Realities </vt:lpstr>
      <vt:lpstr>caused</vt:lpstr>
      <vt:lpstr>Needs</vt:lpstr>
      <vt:lpstr>Autism</vt:lpstr>
      <vt:lpstr>Autism</vt:lpstr>
      <vt:lpstr>Attention-deficit/Hyperactivity Disorder (ADHD)</vt:lpstr>
      <vt:lpstr>ADHD</vt:lpstr>
      <vt:lpstr>NEURODEVELOPMENTAL DISORDERS</vt:lpstr>
      <vt:lpstr>Cerebral Palsy: Physiologic</vt:lpstr>
      <vt:lpstr>Cerebral Palsy: Topographic</vt:lpstr>
      <vt:lpstr>Mental Retardation</vt:lpstr>
      <vt:lpstr>IQ</vt:lpstr>
      <vt:lpstr>Learning Disorders</vt:lpstr>
      <vt:lpstr>LD- Symptoms</vt:lpstr>
      <vt:lpstr>Multiple Disabilities </vt:lpstr>
      <vt:lpstr>Slide 22</vt:lpstr>
      <vt:lpstr>Slide 23</vt:lpstr>
      <vt:lpstr>Medical to Social </vt:lpstr>
      <vt:lpstr>Slide 25</vt:lpstr>
      <vt:lpstr>Slide 26</vt:lpstr>
      <vt:lpstr>Slide 27</vt:lpstr>
      <vt:lpstr>Slide 28</vt:lpstr>
      <vt:lpstr>Slide 29</vt:lpstr>
      <vt:lpstr>Belief in Inclusion</vt:lpstr>
      <vt:lpstr>Consequences</vt:lpstr>
      <vt:lpstr>Basic Prerequisite </vt:lpstr>
      <vt:lpstr>Social Responsibility </vt:lpstr>
      <vt:lpstr>Social Responsibility..</vt:lpstr>
      <vt:lpstr>Social Responsibility..</vt:lpstr>
      <vt:lpstr>Social Responsibility</vt:lpstr>
      <vt:lpstr>Social Responsibility..</vt:lpstr>
      <vt:lpstr>Slide 38</vt:lpstr>
      <vt:lpstr>Slide 39</vt:lpstr>
      <vt:lpstr>Slide 40</vt:lpstr>
    </vt:vector>
  </TitlesOfParts>
  <Company>manovikas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ALOK</cp:lastModifiedBy>
  <cp:revision>26</cp:revision>
  <dcterms:created xsi:type="dcterms:W3CDTF">2009-12-06T12:17:24Z</dcterms:created>
  <dcterms:modified xsi:type="dcterms:W3CDTF">2012-02-03T08:08:43Z</dcterms:modified>
</cp:coreProperties>
</file>