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73" r:id="rId3"/>
    <p:sldId id="374" r:id="rId4"/>
    <p:sldId id="350" r:id="rId5"/>
    <p:sldId id="359" r:id="rId6"/>
    <p:sldId id="356" r:id="rId7"/>
    <p:sldId id="357" r:id="rId8"/>
    <p:sldId id="375" r:id="rId9"/>
    <p:sldId id="362" r:id="rId10"/>
    <p:sldId id="364" r:id="rId11"/>
    <p:sldId id="365" r:id="rId12"/>
    <p:sldId id="366" r:id="rId13"/>
    <p:sldId id="369" r:id="rId14"/>
    <p:sldId id="376" r:id="rId15"/>
    <p:sldId id="349" r:id="rId16"/>
    <p:sldId id="351" r:id="rId17"/>
    <p:sldId id="352" r:id="rId18"/>
    <p:sldId id="353" r:id="rId19"/>
    <p:sldId id="355" r:id="rId20"/>
    <p:sldId id="377"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378" r:id="rId35"/>
    <p:sldId id="290" r:id="rId36"/>
    <p:sldId id="291" r:id="rId37"/>
    <p:sldId id="292" r:id="rId38"/>
    <p:sldId id="293" r:id="rId39"/>
    <p:sldId id="294" r:id="rId40"/>
    <p:sldId id="295" r:id="rId41"/>
    <p:sldId id="296" r:id="rId42"/>
    <p:sldId id="297" r:id="rId43"/>
    <p:sldId id="379" r:id="rId44"/>
    <p:sldId id="298" r:id="rId45"/>
    <p:sldId id="301" r:id="rId46"/>
    <p:sldId id="302" r:id="rId47"/>
    <p:sldId id="303" r:id="rId48"/>
    <p:sldId id="311" r:id="rId49"/>
    <p:sldId id="317" r:id="rId50"/>
    <p:sldId id="318" r:id="rId51"/>
    <p:sldId id="380" r:id="rId52"/>
    <p:sldId id="372" r:id="rId53"/>
    <p:sldId id="323" r:id="rId54"/>
    <p:sldId id="324" r:id="rId55"/>
    <p:sldId id="342" r:id="rId56"/>
    <p:sldId id="344" r:id="rId57"/>
    <p:sldId id="370" r:id="rId58"/>
    <p:sldId id="371"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FF"/>
    <a:srgbClr val="FF0080"/>
    <a:srgbClr val="FFFFFF"/>
    <a:srgbClr val="5D7E9D"/>
    <a:srgbClr val="191919"/>
    <a:srgbClr val="8000FF"/>
    <a:srgbClr val="66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2" autoAdjust="0"/>
    <p:restoredTop sz="91734" autoAdjust="0"/>
  </p:normalViewPr>
  <p:slideViewPr>
    <p:cSldViewPr snapToObjects="1">
      <p:cViewPr>
        <p:scale>
          <a:sx n="55" d="100"/>
          <a:sy n="55" d="100"/>
        </p:scale>
        <p:origin x="-672" y="-2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4B88D1-B0C4-4C07-97CF-E5CC2C0E20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F6F9C4-F83C-4CEB-A8DE-5FE7B06577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030CF7E-BBF2-49F8-8E1B-6FC1B4FB40B9}" type="slidenum">
              <a:rPr lang="en-US" smtClean="0"/>
              <a:pPr/>
              <a:t>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2C610AF-6321-481F-A5EC-47CC612329F7}" type="slidenum">
              <a:rPr lang="en-US" smtClean="0">
                <a:cs typeface="Arial" pitchFamily="34" charset="0"/>
              </a:rPr>
              <a:pPr/>
              <a:t>17</a:t>
            </a:fld>
            <a:endParaRPr lang="en-US" smtClean="0">
              <a:cs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228600" indent="-228600" eaLnBrk="1" hangingPunct="1">
              <a:buFontTx/>
              <a:buAutoNum type="arabicParenR"/>
            </a:pPr>
            <a:r>
              <a:rPr lang="en-GB" sz="1000" smtClean="0">
                <a:cs typeface="Arial" pitchFamily="34" charset="0"/>
              </a:rPr>
              <a:t>Note that the principle of non-discrimination is probably the fundamental principal of human rights law and the focus of several other human rights treaties (CERD, CEDAW).</a:t>
            </a:r>
          </a:p>
          <a:p>
            <a:pPr marL="228600" indent="-228600" eaLnBrk="1" hangingPunct="1">
              <a:buFontTx/>
              <a:buAutoNum type="arabicParenR"/>
            </a:pPr>
            <a:r>
              <a:rPr lang="en-GB" sz="1000" smtClean="0">
                <a:cs typeface="Arial" pitchFamily="34" charset="0"/>
              </a:rPr>
              <a:t>Note that the focus of the Convention is essentially the protection against discrimination – in this way, the Convention does not include any new rights but identifies the specific actions that States must take to protect against discrimination on the basis of disability.</a:t>
            </a:r>
          </a:p>
          <a:p>
            <a:pPr marL="228600" indent="-228600" eaLnBrk="1" hangingPunct="1">
              <a:buFontTx/>
              <a:buAutoNum type="arabicParenR"/>
            </a:pPr>
            <a:r>
              <a:rPr lang="en-GB" sz="1000" smtClean="0">
                <a:cs typeface="Arial" pitchFamily="34" charset="0"/>
              </a:rPr>
              <a:t>Human rights law protects against:</a:t>
            </a:r>
          </a:p>
          <a:p>
            <a:pPr marL="228600" indent="-228600" eaLnBrk="1" hangingPunct="1"/>
            <a:endParaRPr lang="en-GB" sz="1000" smtClean="0">
              <a:cs typeface="Arial" pitchFamily="34" charset="0"/>
            </a:endParaRPr>
          </a:p>
          <a:p>
            <a:pPr marL="228600" indent="-228600" eaLnBrk="1" hangingPunct="1">
              <a:buFontTx/>
              <a:buChar char="•"/>
            </a:pPr>
            <a:r>
              <a:rPr lang="en-GB" sz="1000" smtClean="0">
                <a:cs typeface="Arial" pitchFamily="34" charset="0"/>
              </a:rPr>
              <a:t>Direct discrimination – HRL protects against discrimination in law (for example, in legislation) or in fact (for example, refusal to admit a child with disability into a school on the basis of the disability).</a:t>
            </a:r>
          </a:p>
          <a:p>
            <a:pPr marL="228600" indent="-228600" eaLnBrk="1" hangingPunct="1">
              <a:buFontTx/>
              <a:buChar char="•"/>
            </a:pPr>
            <a:r>
              <a:rPr lang="en-GB" sz="1000" smtClean="0">
                <a:cs typeface="Arial" pitchFamily="34" charset="0"/>
              </a:rPr>
              <a:t>Indirect discrimination – HRL protects against measures that appear not to make any distinctions but in reality, when applied to two people in different circumstances (eg a person with a disability and a person without a disability), discrimination occurs.  </a:t>
            </a:r>
          </a:p>
          <a:p>
            <a:pPr marL="228600" indent="-228600" eaLnBrk="1" hangingPunct="1"/>
            <a:endParaRPr lang="en-GB" sz="1000" smtClean="0">
              <a:cs typeface="Arial" pitchFamily="34" charset="0"/>
            </a:endParaRPr>
          </a:p>
          <a:p>
            <a:pPr marL="228600" indent="-228600" eaLnBrk="1" hangingPunct="1"/>
            <a:r>
              <a:rPr lang="en-GB" sz="1000" smtClean="0">
                <a:cs typeface="Arial" pitchFamily="34" charset="0"/>
              </a:rPr>
              <a:t>4) The CRPD requires States to ensure “reasonable accommodation” of the rights of persons with disabilities – so long as it is not an undue or unreasonable burden or cost, accommodations must be made to ensure that PWD may enjoy their rights on an equal basis with others.  Take for example, someone who receives a physical disability during a term of employment – the employer cannot terminate her employment but rather must ensure ramp access, assistive technologies and so on, in order to accommodate her continuing employment.  If the accommodations are particularly expensive in light of the situation of the employer (eg it is a small business, the business is on the sixth floor of a building without a life), the accommodation will not be necessary ie the lack of accommodation will not be discriminatory.</a:t>
            </a:r>
            <a:endParaRPr lang="en-US" sz="1000"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AE5A78F-5C3B-4DDC-9DAC-A8DAEB5EBCF4}" type="slidenum">
              <a:rPr lang="en-US" smtClean="0">
                <a:cs typeface="Arial" pitchFamily="34" charset="0"/>
              </a:rPr>
              <a:pPr/>
              <a:t>18</a:t>
            </a:fld>
            <a:endParaRPr lang="en-US" smtClean="0">
              <a:cs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228600" indent="-228600" eaLnBrk="1" hangingPunct="1">
              <a:lnSpc>
                <a:spcPct val="90000"/>
              </a:lnSpc>
              <a:buFontTx/>
              <a:buAutoNum type="arabicParenR"/>
            </a:pPr>
            <a:r>
              <a:rPr lang="en-GB" smtClean="0">
                <a:cs typeface="Arial" pitchFamily="34" charset="0"/>
              </a:rPr>
              <a:t>Participation and inclusion are included under the general principles (article 3)</a:t>
            </a:r>
          </a:p>
          <a:p>
            <a:pPr marL="228600" indent="-228600" eaLnBrk="1" hangingPunct="1">
              <a:lnSpc>
                <a:spcPct val="90000"/>
              </a:lnSpc>
              <a:buFontTx/>
              <a:buAutoNum type="arabicParenR"/>
            </a:pPr>
            <a:r>
              <a:rPr lang="en-GB" smtClean="0">
                <a:cs typeface="Arial" pitchFamily="34" charset="0"/>
              </a:rPr>
              <a:t>Participation and inclusion are also included under several provision.</a:t>
            </a:r>
          </a:p>
          <a:p>
            <a:pPr marL="228600" indent="-228600" eaLnBrk="1" hangingPunct="1">
              <a:lnSpc>
                <a:spcPct val="90000"/>
              </a:lnSpc>
            </a:pPr>
            <a:endParaRPr lang="en-GB" smtClean="0">
              <a:cs typeface="Arial" pitchFamily="34" charset="0"/>
            </a:endParaRPr>
          </a:p>
          <a:p>
            <a:pPr marL="228600" indent="-228600" eaLnBrk="1" hangingPunct="1">
              <a:lnSpc>
                <a:spcPct val="90000"/>
              </a:lnSpc>
              <a:buFontTx/>
              <a:buChar char="•"/>
            </a:pPr>
            <a:r>
              <a:rPr lang="en-GB" smtClean="0">
                <a:cs typeface="Arial" pitchFamily="34" charset="0"/>
              </a:rPr>
              <a:t>The right to take part in the conduct of public affairs (article 29)</a:t>
            </a:r>
          </a:p>
          <a:p>
            <a:pPr marL="228600" indent="-228600" eaLnBrk="1" hangingPunct="1">
              <a:lnSpc>
                <a:spcPct val="90000"/>
              </a:lnSpc>
              <a:buFontTx/>
              <a:buChar char="•"/>
            </a:pPr>
            <a:r>
              <a:rPr lang="en-GB" smtClean="0">
                <a:cs typeface="Arial" pitchFamily="34" charset="0"/>
              </a:rPr>
              <a:t>The right to take part in cultural life (article 30)</a:t>
            </a:r>
          </a:p>
          <a:p>
            <a:pPr marL="228600" indent="-228600" eaLnBrk="1" hangingPunct="1">
              <a:lnSpc>
                <a:spcPct val="90000"/>
              </a:lnSpc>
              <a:buFontTx/>
              <a:buChar char="•"/>
            </a:pPr>
            <a:r>
              <a:rPr lang="en-GB" smtClean="0">
                <a:cs typeface="Arial" pitchFamily="34" charset="0"/>
              </a:rPr>
              <a:t>Inclusion is referred to in several articles eg right to education (article 24), right to live in the community (article 19), habilitation and rehabilitation (article 26).</a:t>
            </a:r>
          </a:p>
          <a:p>
            <a:pPr marL="228600" indent="-228600" eaLnBrk="1" hangingPunct="1">
              <a:lnSpc>
                <a:spcPct val="90000"/>
              </a:lnSpc>
            </a:pPr>
            <a:endParaRPr lang="en-GB" smtClean="0">
              <a:cs typeface="Arial" pitchFamily="34" charset="0"/>
            </a:endParaRPr>
          </a:p>
          <a:p>
            <a:pPr marL="228600" indent="-228600" eaLnBrk="1" hangingPunct="1">
              <a:lnSpc>
                <a:spcPct val="90000"/>
              </a:lnSpc>
            </a:pPr>
            <a:r>
              <a:rPr lang="en-GB" smtClean="0">
                <a:cs typeface="Arial" pitchFamily="34" charset="0"/>
              </a:rPr>
              <a:t>3) Participation and inclusion are crucial elements in adopting rights-based approaches to development.  Participation and inclusion are not only ends in themselves, they are important to the process of decision-making as it concerns development or any other planning.  Through participation and inclusion:</a:t>
            </a:r>
          </a:p>
          <a:p>
            <a:pPr marL="228600" indent="-228600" eaLnBrk="1" hangingPunct="1">
              <a:lnSpc>
                <a:spcPct val="90000"/>
              </a:lnSpc>
              <a:buFontTx/>
              <a:buChar char="•"/>
            </a:pPr>
            <a:r>
              <a:rPr lang="en-GB" smtClean="0">
                <a:cs typeface="Arial" pitchFamily="34" charset="0"/>
              </a:rPr>
              <a:t>The needs and concerns of persons with disabilities become clearer</a:t>
            </a:r>
          </a:p>
          <a:p>
            <a:pPr marL="228600" indent="-228600" eaLnBrk="1" hangingPunct="1">
              <a:lnSpc>
                <a:spcPct val="90000"/>
              </a:lnSpc>
              <a:buFontTx/>
              <a:buChar char="•"/>
            </a:pPr>
            <a:r>
              <a:rPr lang="en-GB" smtClean="0">
                <a:cs typeface="Arial" pitchFamily="34" charset="0"/>
              </a:rPr>
              <a:t>PWD have the opportunity to raise issues and hold decision-makers accountable</a:t>
            </a:r>
          </a:p>
          <a:p>
            <a:pPr marL="228600" indent="-228600" eaLnBrk="1" hangingPunct="1">
              <a:lnSpc>
                <a:spcPct val="90000"/>
              </a:lnSpc>
              <a:buFontTx/>
              <a:buChar char="•"/>
            </a:pPr>
            <a:r>
              <a:rPr lang="en-GB" smtClean="0">
                <a:cs typeface="Arial" pitchFamily="34" charset="0"/>
              </a:rPr>
              <a:t>Through inclusion, PWD become more visible and persons without disabilities have the opportunity to learn and change from the experience of PWD – and vice-versa.</a:t>
            </a:r>
            <a:endParaRPr lang="en-US"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99FD386-A535-4811-8F6F-6EBE74E43B99}" type="slidenum">
              <a:rPr lang="en-US" smtClean="0">
                <a:cs typeface="Arial" pitchFamily="34" charset="0"/>
              </a:rPr>
              <a:pPr/>
              <a:t>19</a:t>
            </a:fld>
            <a:endParaRPr lang="en-US" smtClean="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GB" smtClean="0">
                <a:cs typeface="Arial" pitchFamily="34" charset="0"/>
              </a:rPr>
              <a:t>The purpose of this slide is merely to identify the various civil, cultural, economic, political and social rights recognized in the CRPD. </a:t>
            </a:r>
          </a:p>
          <a:p>
            <a:pPr eaLnBrk="1" hangingPunct="1"/>
            <a:endParaRPr lang="en-GB" smtClean="0">
              <a:cs typeface="Arial" pitchFamily="34" charset="0"/>
            </a:endParaRPr>
          </a:p>
          <a:p>
            <a:pPr eaLnBrk="1" hangingPunct="1"/>
            <a:r>
              <a:rPr lang="en-GB" smtClean="0">
                <a:cs typeface="Arial" pitchFamily="34" charset="0"/>
              </a:rPr>
              <a:t>You might wish to read the rights or just pause to let the audience read them.</a:t>
            </a:r>
            <a:endParaRPr lang="en-US"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075BDFA-F306-406B-8945-8059AC77AEC0}" type="slidenum">
              <a:rPr lang="en-US" smtClean="0">
                <a:cs typeface="Arial" pitchFamily="34" charset="0"/>
              </a:rPr>
              <a:pPr/>
              <a:t>22</a:t>
            </a:fld>
            <a:endParaRPr lang="en-US" smtClean="0">
              <a:cs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AU"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EF1110E-8488-4ADE-B32A-D7CE994E66CA}" type="slidenum">
              <a:rPr lang="en-US" smtClean="0">
                <a:cs typeface="Arial" pitchFamily="34" charset="0"/>
              </a:rPr>
              <a:pPr/>
              <a:t>23</a:t>
            </a:fld>
            <a:endParaRPr lang="en-US" smtClean="0">
              <a:cs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AU"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82B70CD-3A5F-4B0C-9219-3C8E24B62E70}" type="slidenum">
              <a:rPr lang="en-US" smtClean="0">
                <a:cs typeface="Arial" pitchFamily="34" charset="0"/>
              </a:rPr>
              <a:pPr/>
              <a:t>24</a:t>
            </a:fld>
            <a:endParaRPr lang="en-US" smtClean="0">
              <a:cs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AU"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F6000B4-A0E0-49AC-BDA6-3D4F4477C517}" type="slidenum">
              <a:rPr lang="en-US" smtClean="0">
                <a:cs typeface="Arial" pitchFamily="34" charset="0"/>
              </a:rPr>
              <a:pPr/>
              <a:t>25</a:t>
            </a:fld>
            <a:endParaRPr lang="en-US" smtClean="0">
              <a:cs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AU"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40E081F-9BF0-4B59-9555-45B39D4EB799}" type="slidenum">
              <a:rPr lang="en-US" smtClean="0">
                <a:cs typeface="Arial" pitchFamily="34" charset="0"/>
              </a:rPr>
              <a:pPr/>
              <a:t>27</a:t>
            </a:fld>
            <a:endParaRPr lang="en-US" smtClean="0">
              <a:cs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AU"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F971031-0F2E-4EFC-8ED6-78126DBEBCF4}" type="slidenum">
              <a:rPr lang="en-US" smtClean="0">
                <a:cs typeface="Arial" pitchFamily="34" charset="0"/>
              </a:rPr>
              <a:pPr/>
              <a:t>28</a:t>
            </a:fld>
            <a:endParaRPr lang="en-US" smtClean="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AU"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41D665B-C423-43B7-80BE-9A41CCCD5916}" type="slidenum">
              <a:rPr lang="en-US" smtClean="0">
                <a:cs typeface="Arial" pitchFamily="34" charset="0"/>
              </a:rPr>
              <a:pPr/>
              <a:t>29</a:t>
            </a:fld>
            <a:endParaRPr lang="en-US" smtClean="0">
              <a:cs typeface="Arial" pitchFamily="34" charset="0"/>
            </a:endParaRPr>
          </a:p>
        </p:txBody>
      </p:sp>
      <p:sp>
        <p:nvSpPr>
          <p:cNvPr id="81923"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eaLnBrk="1" hangingPunct="1">
              <a:spcBef>
                <a:spcPct val="50000"/>
              </a:spcBef>
              <a:defRPr/>
            </a:pPr>
            <a:r>
              <a:rPr lang="en-US" smtClean="0">
                <a:solidFill>
                  <a:srgbClr val="FFFF99"/>
                </a:solidFill>
                <a:effectLst>
                  <a:outerShdw blurRad="38100" dist="38100" dir="2700000" algn="tl">
                    <a:srgbClr val="C0C0C0"/>
                  </a:outerShdw>
                </a:effectLst>
              </a:rPr>
              <a:t>More than 6 million since (Figure exclude Afghanistan, Iraq &amp; Palestine)</a:t>
            </a:r>
            <a:endParaRPr lang="en-AU" smtClean="0">
              <a:solidFill>
                <a:srgbClr val="FFFF99"/>
              </a:solidFill>
              <a:effectLst>
                <a:outerShdw blurRad="38100" dist="38100" dir="2700000" algn="tl">
                  <a:srgbClr val="C0C0C0"/>
                </a:outerShdw>
              </a:effectLst>
            </a:endParaRPr>
          </a:p>
          <a:p>
            <a:pPr eaLnBrk="1" hangingPunct="1">
              <a:defRPr/>
            </a:pPr>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57E5363-8F1A-4A80-AC6C-EEC2AC9612C4}" type="slidenum">
              <a:rPr lang="en-US" smtClean="0">
                <a:cs typeface="Arial" pitchFamily="34" charset="0"/>
              </a:rPr>
              <a:pPr/>
              <a:t>4</a:t>
            </a:fld>
            <a:endParaRPr lang="en-US" smtClean="0">
              <a:cs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eaLnBrk="1" hangingPunct="1">
              <a:buFontTx/>
              <a:buAutoNum type="arabicParenR"/>
            </a:pPr>
            <a:r>
              <a:rPr lang="en-GB" sz="1000" smtClean="0">
                <a:cs typeface="Arial" pitchFamily="34" charset="0"/>
              </a:rPr>
              <a:t>Read the “definition” and give time for the listeners to take it in.  </a:t>
            </a:r>
          </a:p>
          <a:p>
            <a:pPr marL="228600" indent="-228600" eaLnBrk="1" hangingPunct="1">
              <a:buFontTx/>
              <a:buAutoNum type="arabicParenR"/>
            </a:pPr>
            <a:r>
              <a:rPr lang="en-GB" sz="1000" smtClean="0">
                <a:cs typeface="Arial" pitchFamily="34" charset="0"/>
              </a:rPr>
              <a:t>It might also be relevant to note the “definition” of disability in the preamble which is in similar terms:</a:t>
            </a:r>
          </a:p>
          <a:p>
            <a:pPr marL="228600" indent="-228600" eaLnBrk="1" hangingPunct="1"/>
            <a:endParaRPr lang="en-GB" sz="1000" smtClean="0">
              <a:cs typeface="Arial" pitchFamily="34" charset="0"/>
            </a:endParaRPr>
          </a:p>
          <a:p>
            <a:pPr marL="685800" lvl="1" indent="-228600" eaLnBrk="1" hangingPunct="1"/>
            <a:r>
              <a:rPr lang="en-GB" sz="1000" i="1" smtClean="0">
                <a:cs typeface="Arial" pitchFamily="34" charset="0"/>
              </a:rPr>
              <a:t>Recognizing that disability is an evolving concept and that disability results from the interaction between persons with impairments and attitudinal and environmental barriers that hinders their full and effective participation in society on an equal basis with others.</a:t>
            </a:r>
          </a:p>
          <a:p>
            <a:pPr marL="685800" lvl="1" indent="-228600" eaLnBrk="1" hangingPunct="1"/>
            <a:endParaRPr lang="en-GB" sz="1000" i="1" smtClean="0">
              <a:cs typeface="Arial" pitchFamily="34" charset="0"/>
            </a:endParaRPr>
          </a:p>
          <a:p>
            <a:pPr marL="228600" indent="-228600" eaLnBrk="1" hangingPunct="1"/>
            <a:r>
              <a:rPr lang="en-GB" sz="1000" smtClean="0">
                <a:cs typeface="Arial" pitchFamily="34" charset="0"/>
              </a:rPr>
              <a:t>3) Identifying relevant issues:</a:t>
            </a:r>
          </a:p>
          <a:p>
            <a:pPr marL="228600" indent="-228600" eaLnBrk="1" hangingPunct="1"/>
            <a:endParaRPr lang="en-GB" sz="1000" smtClean="0">
              <a:cs typeface="Arial" pitchFamily="34" charset="0"/>
            </a:endParaRPr>
          </a:p>
          <a:p>
            <a:pPr marL="228600" indent="-228600" eaLnBrk="1" hangingPunct="1">
              <a:buFontTx/>
              <a:buChar char="•"/>
            </a:pPr>
            <a:r>
              <a:rPr lang="en-GB" sz="1000" smtClean="0">
                <a:cs typeface="Arial" pitchFamily="34" charset="0"/>
              </a:rPr>
              <a:t>This is not a strict definition – eg it is placed in the article on “purpose” rather than under article 2 on “definitions”.</a:t>
            </a:r>
          </a:p>
          <a:p>
            <a:pPr marL="228600" indent="-228600" eaLnBrk="1" hangingPunct="1">
              <a:buFontTx/>
              <a:buChar char="•"/>
            </a:pPr>
            <a:r>
              <a:rPr lang="en-GB" sz="1000" smtClean="0">
                <a:cs typeface="Arial" pitchFamily="34" charset="0"/>
              </a:rPr>
              <a:t>It is non-exhaustive – therefore PWD “include” – it is a bare minimum</a:t>
            </a:r>
          </a:p>
          <a:p>
            <a:pPr marL="228600" indent="-228600" eaLnBrk="1" hangingPunct="1">
              <a:buFontTx/>
              <a:buChar char="•"/>
            </a:pPr>
            <a:r>
              <a:rPr lang="en-GB" sz="1000" smtClean="0">
                <a:cs typeface="Arial" pitchFamily="34" charset="0"/>
              </a:rPr>
              <a:t>This means that national legislation could include a wider definition eg:</a:t>
            </a:r>
          </a:p>
          <a:p>
            <a:pPr marL="685800" lvl="1" indent="-228600" eaLnBrk="1" hangingPunct="1">
              <a:buFontTx/>
              <a:buChar char="•"/>
            </a:pPr>
            <a:r>
              <a:rPr lang="en-GB" sz="1000" smtClean="0">
                <a:cs typeface="Arial" pitchFamily="34" charset="0"/>
              </a:rPr>
              <a:t>Including short-term conditions</a:t>
            </a:r>
          </a:p>
          <a:p>
            <a:pPr marL="685800" lvl="1" indent="-228600" eaLnBrk="1" hangingPunct="1">
              <a:buFontTx/>
              <a:buChar char="•"/>
            </a:pPr>
            <a:r>
              <a:rPr lang="en-GB" sz="1000" smtClean="0">
                <a:cs typeface="Arial" pitchFamily="34" charset="0"/>
              </a:rPr>
              <a:t>Including specific reference to psychosocial disabilities etc</a:t>
            </a:r>
          </a:p>
          <a:p>
            <a:pPr marL="685800" lvl="1" indent="-228600" eaLnBrk="1" hangingPunct="1"/>
            <a:endParaRPr lang="en-GB" sz="1000" smtClean="0">
              <a:cs typeface="Arial" pitchFamily="34" charset="0"/>
            </a:endParaRPr>
          </a:p>
          <a:p>
            <a:pPr marL="228600" indent="-228600" eaLnBrk="1" hangingPunct="1"/>
            <a:r>
              <a:rPr lang="en-GB" sz="1000" smtClean="0">
                <a:cs typeface="Arial" pitchFamily="34" charset="0"/>
              </a:rPr>
              <a:t>4) The focus of the Convention is on “discrimination” in any case –therefore a mother </a:t>
            </a:r>
            <a:r>
              <a:rPr lang="en-GB" sz="1000" u="sng" smtClean="0">
                <a:cs typeface="Arial" pitchFamily="34" charset="0"/>
              </a:rPr>
              <a:t>without</a:t>
            </a:r>
            <a:r>
              <a:rPr lang="en-GB" sz="1000" smtClean="0">
                <a:cs typeface="Arial" pitchFamily="34" charset="0"/>
              </a:rPr>
              <a:t> a disability that suffers discrimination on the basis of her child </a:t>
            </a:r>
            <a:r>
              <a:rPr lang="en-GB" sz="1000" u="sng" smtClean="0">
                <a:cs typeface="Arial" pitchFamily="34" charset="0"/>
              </a:rPr>
              <a:t>with</a:t>
            </a:r>
            <a:r>
              <a:rPr lang="en-GB" sz="1000" smtClean="0">
                <a:cs typeface="Arial" pitchFamily="34" charset="0"/>
              </a:rPr>
              <a:t> a disability (eg dismissal from work because the employer assumes the mother will take time off to care for her child) will be protected under the Convention.</a:t>
            </a:r>
            <a:endParaRPr lang="en-US" sz="1000"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FACBDC7-22C6-4D21-BD13-B6C617B1A6E2}" type="slidenum">
              <a:rPr lang="en-US" smtClean="0">
                <a:cs typeface="Arial" pitchFamily="34" charset="0"/>
              </a:rPr>
              <a:pPr/>
              <a:t>30</a:t>
            </a:fld>
            <a:endParaRPr lang="en-US" smtClean="0">
              <a:cs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AU"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3EE8023-82BC-4ECD-A041-1CF7692E3CF3}" type="slidenum">
              <a:rPr lang="en-US" smtClean="0">
                <a:cs typeface="Arial" pitchFamily="34" charset="0"/>
              </a:rPr>
              <a:pPr/>
              <a:t>31</a:t>
            </a:fld>
            <a:endParaRPr lang="en-US" smtClean="0">
              <a:cs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AU"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23B7E65-E465-4F49-A463-DA458A986638}" type="slidenum">
              <a:rPr lang="en-US" smtClean="0">
                <a:cs typeface="Arial" pitchFamily="34" charset="0"/>
              </a:rPr>
              <a:pPr/>
              <a:t>33</a:t>
            </a:fld>
            <a:endParaRPr lang="en-US" smtClean="0">
              <a:cs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AU"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E791831-5BC0-4A49-A5F2-79423A66452E}" type="slidenum">
              <a:rPr lang="en-US" smtClean="0"/>
              <a:pPr/>
              <a:t>52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1E18848-EAD0-4880-A86E-6835C3BF0722}" type="slidenum">
              <a:rPr lang="fr-FR" smtClean="0"/>
              <a:pPr/>
              <a:t>53</a:t>
            </a:fld>
            <a:endParaRPr lang="fr-FR" smtClean="0"/>
          </a:p>
        </p:txBody>
      </p:sp>
      <p:sp>
        <p:nvSpPr>
          <p:cNvPr id="87043" name="Rectangle 2"/>
          <p:cNvSpPr>
            <a:spLocks noGrp="1" noRot="1" noChangeAspect="1" noChangeArrowheads="1" noTextEdit="1"/>
          </p:cNvSpPr>
          <p:nvPr>
            <p:ph type="sldImg"/>
          </p:nvPr>
        </p:nvSpPr>
        <p:spPr>
          <a:xfrm>
            <a:off x="1144588" y="685800"/>
            <a:ext cx="4568825" cy="3427413"/>
          </a:xfrm>
          <a:ln/>
        </p:spPr>
      </p:sp>
      <p:sp>
        <p:nvSpPr>
          <p:cNvPr id="87044" name="Rectangle 3"/>
          <p:cNvSpPr>
            <a:spLocks noGrp="1" noChangeArrowheads="1"/>
          </p:cNvSpPr>
          <p:nvPr>
            <p:ph type="body" idx="1"/>
          </p:nvPr>
        </p:nvSpPr>
        <p:spPr>
          <a:noFill/>
          <a:ln/>
        </p:spPr>
        <p:txBody>
          <a:bodyPr/>
          <a:lstStyle/>
          <a:p>
            <a:pPr algn="just" eaLnBrk="1" hangingPunct="1"/>
            <a:r>
              <a:rPr lang="en-GB" smtClean="0"/>
              <a:t>«Disability (is) a Human Rights issue. As long as people with disabilities are denied the opportunity to participate fully in society, no one can claim that the objectives of the Universal Declaration of Human Rights have been achieved». </a:t>
            </a:r>
            <a:r>
              <a:rPr lang="en-GB" i="1" smtClean="0"/>
              <a:t>Bengt Lindqvist / UN ex-Special Rapporteur on disability</a:t>
            </a:r>
            <a:endParaRPr lang="en-GB" smtClean="0"/>
          </a:p>
          <a:p>
            <a:pPr algn="just" eaLnBrk="1" hangingPunct="1"/>
            <a:endParaRPr lang="fr-CH" smtClean="0"/>
          </a:p>
          <a:p>
            <a:pPr algn="just" eaLnBrk="1" hangingPunct="1"/>
            <a:r>
              <a:rPr lang="en-GB" i="1" smtClean="0"/>
              <a:t>see “Human Rights and Disability” Quinn and Degener p11</a:t>
            </a:r>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D1A8583-FF75-4BAC-B03E-67FB16D2BB3A}" type="slidenum">
              <a:rPr lang="fr-FR" smtClean="0"/>
              <a:pPr/>
              <a:t>54</a:t>
            </a:fld>
            <a:endParaRPr lang="fr-FR" smtClean="0"/>
          </a:p>
        </p:txBody>
      </p:sp>
      <p:sp>
        <p:nvSpPr>
          <p:cNvPr id="88067" name="Rectangle 2"/>
          <p:cNvSpPr>
            <a:spLocks noGrp="1" noRot="1" noChangeAspect="1" noChangeArrowheads="1" noTextEdit="1"/>
          </p:cNvSpPr>
          <p:nvPr>
            <p:ph type="sldImg"/>
          </p:nvPr>
        </p:nvSpPr>
        <p:spPr>
          <a:xfrm>
            <a:off x="1830388" y="519113"/>
            <a:ext cx="3427412" cy="2571750"/>
          </a:xfrm>
          <a:ln/>
        </p:spPr>
      </p:sp>
      <p:sp>
        <p:nvSpPr>
          <p:cNvPr id="88068" name="Rectangle 3"/>
          <p:cNvSpPr>
            <a:spLocks noGrp="1" noChangeArrowheads="1"/>
          </p:cNvSpPr>
          <p:nvPr>
            <p:ph type="body" idx="1"/>
          </p:nvPr>
        </p:nvSpPr>
        <p:spPr>
          <a:xfrm>
            <a:off x="404813" y="3221038"/>
            <a:ext cx="6230937" cy="5713412"/>
          </a:xfrm>
          <a:noFill/>
          <a:ln/>
        </p:spPr>
        <p:txBody>
          <a:bodyPr/>
          <a:lstStyle/>
          <a:p>
            <a:pPr marL="209550" indent="-209550" algn="just" eaLnBrk="1" hangingPunct="1"/>
            <a:r>
              <a:rPr lang="en-GB" i="1" smtClean="0"/>
              <a:t>see “Human Rights and Disability”  </a:t>
            </a:r>
            <a:r>
              <a:rPr lang="fr-CH" i="1" smtClean="0"/>
              <a:t>Quinn and Degener p11</a:t>
            </a:r>
          </a:p>
          <a:p>
            <a:pPr marL="209550" indent="-209550" algn="just" eaLnBrk="1" hangingPunct="1"/>
            <a:endParaRPr lang="fr-CH" i="1" smtClean="0"/>
          </a:p>
          <a:p>
            <a:pPr marL="209550" indent="-209550" algn="just" eaLnBrk="1" hangingPunct="1">
              <a:spcBef>
                <a:spcPct val="0"/>
              </a:spcBef>
              <a:buFontTx/>
              <a:buAutoNum type="arabicPeriod"/>
            </a:pPr>
            <a:r>
              <a:rPr lang="en-GB" b="1" smtClean="0"/>
              <a:t>Dignity</a:t>
            </a:r>
          </a:p>
          <a:p>
            <a:pPr marL="209550" indent="-209550" algn="just" eaLnBrk="1" hangingPunct="1">
              <a:spcBef>
                <a:spcPct val="0"/>
              </a:spcBef>
            </a:pPr>
            <a:r>
              <a:rPr lang="en-GB" smtClean="0"/>
              <a:t>For each human being = an inherent right</a:t>
            </a:r>
          </a:p>
          <a:p>
            <a:pPr marL="209550" indent="-209550" algn="just" eaLnBrk="1" hangingPunct="1">
              <a:spcBef>
                <a:spcPct val="0"/>
              </a:spcBef>
            </a:pPr>
            <a:r>
              <a:rPr lang="en-GB" smtClean="0"/>
              <a:t>Without any condition = an inviolable right</a:t>
            </a:r>
          </a:p>
          <a:p>
            <a:pPr marL="209550" indent="-209550" algn="just" eaLnBrk="1" hangingPunct="1">
              <a:spcBef>
                <a:spcPct val="0"/>
              </a:spcBef>
            </a:pPr>
            <a:r>
              <a:rPr lang="en-GB" smtClean="0"/>
              <a:t>Dignity implies equality of rights</a:t>
            </a:r>
          </a:p>
          <a:p>
            <a:pPr marL="209550" indent="-209550" algn="just" eaLnBrk="1" hangingPunct="1">
              <a:spcBef>
                <a:spcPct val="0"/>
              </a:spcBef>
            </a:pPr>
            <a:r>
              <a:rPr lang="en-GB" i="1" smtClean="0"/>
              <a:t>In practice: respect of the body and mind of the person, recognition of the person as a full citizen.</a:t>
            </a:r>
          </a:p>
          <a:p>
            <a:pPr marL="209550" indent="-209550" algn="just" eaLnBrk="1" hangingPunct="1">
              <a:spcBef>
                <a:spcPct val="0"/>
              </a:spcBef>
            </a:pPr>
            <a:endParaRPr lang="en-GB" b="1" i="1" smtClean="0"/>
          </a:p>
          <a:p>
            <a:pPr marL="209550" indent="-209550" algn="just" eaLnBrk="1" hangingPunct="1">
              <a:spcBef>
                <a:spcPct val="0"/>
              </a:spcBef>
            </a:pPr>
            <a:r>
              <a:rPr lang="en-GB" b="1" smtClean="0"/>
              <a:t>2. Autonomy</a:t>
            </a:r>
          </a:p>
          <a:p>
            <a:pPr marL="209550" indent="-209550" algn="just" eaLnBrk="1" hangingPunct="1">
              <a:spcBef>
                <a:spcPct val="0"/>
              </a:spcBef>
            </a:pPr>
            <a:r>
              <a:rPr lang="en-GB" smtClean="0"/>
              <a:t>Ability to control one’s life: everyday life, choice of life…</a:t>
            </a:r>
          </a:p>
          <a:p>
            <a:pPr marL="209550" indent="-209550" algn="just" eaLnBrk="1" hangingPunct="1">
              <a:spcBef>
                <a:spcPct val="0"/>
              </a:spcBef>
            </a:pPr>
            <a:r>
              <a:rPr lang="en-GB" smtClean="0"/>
              <a:t>Moral dimension: to recognise the capacity of judgement</a:t>
            </a:r>
          </a:p>
          <a:p>
            <a:pPr marL="209550" indent="-209550" algn="just" eaLnBrk="1" hangingPunct="1">
              <a:spcBef>
                <a:spcPct val="0"/>
              </a:spcBef>
            </a:pPr>
            <a:r>
              <a:rPr lang="en-GB" smtClean="0"/>
              <a:t>Material dimension: make mobility, accessibility… possible</a:t>
            </a:r>
          </a:p>
          <a:p>
            <a:pPr marL="209550" indent="-209550" algn="just" eaLnBrk="1" hangingPunct="1">
              <a:spcBef>
                <a:spcPct val="0"/>
              </a:spcBef>
            </a:pPr>
            <a:r>
              <a:rPr lang="en-GB" smtClean="0"/>
              <a:t>Financial dimension: recognise and allow independence</a:t>
            </a:r>
          </a:p>
          <a:p>
            <a:pPr marL="209550" indent="-209550" algn="just" eaLnBrk="1" hangingPunct="1">
              <a:spcBef>
                <a:spcPct val="0"/>
              </a:spcBef>
            </a:pPr>
            <a:endParaRPr lang="en-GB" smtClean="0"/>
          </a:p>
          <a:p>
            <a:pPr marL="209550" indent="-209550" algn="just" eaLnBrk="1" hangingPunct="1">
              <a:spcBef>
                <a:spcPct val="0"/>
              </a:spcBef>
            </a:pPr>
            <a:r>
              <a:rPr lang="en-GB" b="1" smtClean="0"/>
              <a:t>3. Equality</a:t>
            </a:r>
          </a:p>
          <a:p>
            <a:pPr marL="209550" indent="-209550" algn="just" eaLnBrk="1" hangingPunct="1">
              <a:spcBef>
                <a:spcPct val="0"/>
              </a:spcBef>
            </a:pPr>
            <a:r>
              <a:rPr lang="en-GB" smtClean="0"/>
              <a:t>The differences exist, but all human beings are considered the same way.</a:t>
            </a:r>
          </a:p>
          <a:p>
            <a:pPr marL="209550" indent="-209550" algn="just" eaLnBrk="1" hangingPunct="1">
              <a:spcBef>
                <a:spcPct val="0"/>
              </a:spcBef>
            </a:pPr>
            <a:r>
              <a:rPr lang="en-GB" smtClean="0"/>
              <a:t>Equality implies prohibition of discrimination</a:t>
            </a:r>
          </a:p>
          <a:p>
            <a:pPr marL="209550" indent="-209550" algn="just" eaLnBrk="1" hangingPunct="1">
              <a:spcBef>
                <a:spcPct val="0"/>
              </a:spcBef>
            </a:pPr>
            <a:r>
              <a:rPr lang="en-GB" b="1" smtClean="0"/>
              <a:t>Theoretic equality (equality of rights)</a:t>
            </a:r>
            <a:r>
              <a:rPr lang="en-GB" smtClean="0"/>
              <a:t>: the law is the same for all, but it is insufficient to materialise equality.</a:t>
            </a:r>
          </a:p>
          <a:p>
            <a:pPr marL="209550" indent="-209550" algn="just" eaLnBrk="1" hangingPunct="1">
              <a:spcBef>
                <a:spcPct val="0"/>
              </a:spcBef>
            </a:pPr>
            <a:r>
              <a:rPr lang="en-GB" b="1" smtClean="0"/>
              <a:t>Practical equality (actual equality)</a:t>
            </a:r>
            <a:r>
              <a:rPr lang="en-GB" smtClean="0"/>
              <a:t>: Each human is theoretically the equal of his neighbour, but this equality is not real (economic, physical, health inequalities). Law therefore intervenes in order to ensure actual equality, by taking into account the differences.</a:t>
            </a:r>
          </a:p>
          <a:p>
            <a:pPr marL="209550" indent="-209550" algn="just" eaLnBrk="1" hangingPunct="1">
              <a:spcBef>
                <a:spcPct val="0"/>
              </a:spcBef>
            </a:pPr>
            <a:r>
              <a:rPr lang="en-GB" smtClean="0"/>
              <a:t>example: give the means for equality to an individual.</a:t>
            </a:r>
          </a:p>
          <a:p>
            <a:pPr marL="209550" indent="-209550" algn="just" eaLnBrk="1" hangingPunct="1">
              <a:spcBef>
                <a:spcPct val="0"/>
              </a:spcBef>
            </a:pPr>
            <a:endParaRPr lang="en-GB" smtClean="0"/>
          </a:p>
          <a:p>
            <a:pPr marL="209550" indent="-209550" algn="just" eaLnBrk="1" hangingPunct="1">
              <a:spcBef>
                <a:spcPct val="0"/>
              </a:spcBef>
            </a:pPr>
            <a:r>
              <a:rPr lang="en-GB" b="1" smtClean="0"/>
              <a:t>4. Solidarity</a:t>
            </a:r>
          </a:p>
          <a:p>
            <a:pPr marL="209550" indent="-209550" algn="just" eaLnBrk="1" hangingPunct="1">
              <a:spcBef>
                <a:spcPct val="0"/>
              </a:spcBef>
            </a:pPr>
            <a:r>
              <a:rPr lang="en-GB" smtClean="0"/>
              <a:t>In almost every culture, it is seen as a moral duty.</a:t>
            </a:r>
          </a:p>
          <a:p>
            <a:pPr marL="209550" indent="-209550" algn="just" eaLnBrk="1" hangingPunct="1">
              <a:spcBef>
                <a:spcPct val="0"/>
              </a:spcBef>
            </a:pPr>
            <a:r>
              <a:rPr lang="en-GB" smtClean="0"/>
              <a:t>It is the realisation of a mutual need as well as a shared responsibility of assistance, from all to all.</a:t>
            </a:r>
          </a:p>
          <a:p>
            <a:pPr marL="209550" indent="-209550" algn="just" eaLnBrk="1" hangingPunct="1">
              <a:spcBef>
                <a:spcPct val="0"/>
              </a:spcBef>
            </a:pPr>
            <a:r>
              <a:rPr lang="en-GB" smtClean="0"/>
              <a:t>Solidarity is the means for everyone to participate in society.</a:t>
            </a:r>
            <a:endParaRPr lang="fr-FR"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7681E39-1968-47AD-A6CC-A8542408912E}" type="slidenum">
              <a:rPr lang="en-US" smtClean="0"/>
              <a:pPr/>
              <a:t>55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00FBBB9-8D68-4C14-9E53-0CEEC1B0E9A0}" type="slidenum">
              <a:rPr lang="en-US" smtClean="0"/>
              <a:pPr/>
              <a:t>56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E01F2B2C-9305-4389-9DC8-2EF5CB9F40D3}"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EFC66F30-6C88-42CF-B01C-6410DC4E775F}" type="slidenum">
              <a:rPr lang="en-US" smtClean="0"/>
              <a:pPr/>
              <a:t>10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03405604-5256-4740-8F65-13FBB5B4DE2E}" type="slidenum">
              <a:rPr lang="en-US" smtClean="0"/>
              <a:pPr/>
              <a:t>11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1E7CACAE-DBE0-4F46-B048-F6693712594E}" type="slidenum">
              <a:rPr lang="en-US" smtClean="0"/>
              <a:pPr/>
              <a:t>12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A9081F15-45B9-4910-9E76-B4CC91A16603}" type="slidenum">
              <a:rPr lang="en-US" smtClean="0"/>
              <a:pPr/>
              <a:t>13</a:t>
            </a:fld>
            <a:endParaRPr lang="en-US" smtClean="0"/>
          </a:p>
        </p:txBody>
      </p:sp>
      <p:sp>
        <p:nvSpPr>
          <p:cNvPr id="69635" name="Rectangle 2"/>
          <p:cNvSpPr>
            <a:spLocks noGrp="1" noRot="1" noChangeAspect="1" noChangeArrowheads="1" noTextEdit="1"/>
          </p:cNvSpPr>
          <p:nvPr>
            <p:ph type="sldImg"/>
          </p:nvPr>
        </p:nvSpPr>
        <p:spPr>
          <a:xfrm>
            <a:off x="1293813" y="798513"/>
            <a:ext cx="4268787" cy="3201987"/>
          </a:xfrm>
          <a:ln/>
        </p:spPr>
      </p:sp>
      <p:sp>
        <p:nvSpPr>
          <p:cNvPr id="69636" name="Rectangle 3"/>
          <p:cNvSpPr>
            <a:spLocks noGrp="1" noChangeArrowheads="1"/>
          </p:cNvSpPr>
          <p:nvPr>
            <p:ph type="body" idx="1"/>
          </p:nvPr>
        </p:nvSpPr>
        <p:spPr>
          <a:xfrm>
            <a:off x="914400" y="4344988"/>
            <a:ext cx="5027613" cy="38481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C03B12B-8939-4F72-8F41-B0C3FEDA9CAF}" type="slidenum">
              <a:rPr lang="en-US" smtClean="0">
                <a:cs typeface="Arial" pitchFamily="34" charset="0"/>
              </a:rPr>
              <a:pPr/>
              <a:t>15</a:t>
            </a:fld>
            <a:endParaRPr lang="en-US" smtClean="0">
              <a:cs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228600" indent="-228600" eaLnBrk="1" hangingPunct="1">
              <a:buFontTx/>
              <a:buAutoNum type="arabicParenR"/>
            </a:pPr>
            <a:r>
              <a:rPr lang="en-GB" smtClean="0">
                <a:cs typeface="Arial" pitchFamily="34" charset="0"/>
              </a:rPr>
              <a:t>Paradigm shift - move from an approach where PWD were considered </a:t>
            </a:r>
            <a:r>
              <a:rPr lang="en-GB" u="sng" smtClean="0">
                <a:cs typeface="Arial" pitchFamily="34" charset="0"/>
              </a:rPr>
              <a:t>objects</a:t>
            </a:r>
            <a:r>
              <a:rPr lang="en-GB" smtClean="0">
                <a:cs typeface="Arial" pitchFamily="34" charset="0"/>
              </a:rPr>
              <a:t> of charity, social protection and medical treatment to </a:t>
            </a:r>
            <a:r>
              <a:rPr lang="en-GB" u="sng" smtClean="0">
                <a:cs typeface="Arial" pitchFamily="34" charset="0"/>
              </a:rPr>
              <a:t>subjects</a:t>
            </a:r>
            <a:r>
              <a:rPr lang="en-GB" smtClean="0">
                <a:cs typeface="Arial" pitchFamily="34" charset="0"/>
              </a:rPr>
              <a:t> of human rights, able to make decisions about life and the future and claim rights on their own behalf</a:t>
            </a:r>
          </a:p>
          <a:p>
            <a:pPr marL="228600" indent="-228600" eaLnBrk="1" hangingPunct="1"/>
            <a:endParaRPr lang="en-GB" smtClean="0">
              <a:cs typeface="Arial" pitchFamily="34" charset="0"/>
            </a:endParaRPr>
          </a:p>
          <a:p>
            <a:pPr marL="228600" indent="-228600" eaLnBrk="1" hangingPunct="1">
              <a:buFontTx/>
              <a:buChar char="•"/>
            </a:pPr>
            <a:r>
              <a:rPr lang="en-GB" smtClean="0">
                <a:cs typeface="Arial" pitchFamily="34" charset="0"/>
              </a:rPr>
              <a:t>PWD no longer an object to be fixed through medical treatment but a subject of rights with choices as to how he or she wants to live and what treatments, if any, he or she wishes to use</a:t>
            </a:r>
          </a:p>
          <a:p>
            <a:pPr marL="228600" indent="-228600" eaLnBrk="1" hangingPunct="1">
              <a:buFontTx/>
              <a:buChar char="•"/>
            </a:pPr>
            <a:r>
              <a:rPr lang="en-GB" smtClean="0">
                <a:cs typeface="Arial" pitchFamily="34" charset="0"/>
              </a:rPr>
              <a:t>PWD no longer objects of charity of social welfare – a burden on society – but active members of society with something to contribute to society</a:t>
            </a:r>
          </a:p>
          <a:p>
            <a:pPr marL="228600" indent="-228600" eaLnBrk="1" hangingPunct="1">
              <a:buFontTx/>
              <a:buChar char="•"/>
            </a:pPr>
            <a:r>
              <a:rPr lang="en-GB" smtClean="0">
                <a:cs typeface="Arial" pitchFamily="34" charset="0"/>
              </a:rPr>
              <a:t>PWD should have avenues to defend rights (complaints mechanisms, rights advocacy etc) and to change society so that society becomes more abling.</a:t>
            </a:r>
            <a:endParaRPr lang="en-US" smtClean="0">
              <a:cs typeface="Arial" pitchFamily="34" charset="0"/>
            </a:endParaRPr>
          </a:p>
          <a:p>
            <a:pPr marL="228600" indent="-228600" eaLnBrk="1" hangingPunct="1"/>
            <a:endParaRPr 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5448B5-7006-433F-939F-7CC3FC7ED674}" type="slidenum">
              <a:rPr lang="en-US" smtClean="0">
                <a:cs typeface="Arial" pitchFamily="34" charset="0"/>
              </a:rPr>
              <a:pPr/>
              <a:t>16</a:t>
            </a:fld>
            <a:endParaRPr lang="en-US" smtClean="0">
              <a:cs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marL="228600" indent="-228600" eaLnBrk="1" hangingPunct="1">
              <a:buFontTx/>
              <a:buAutoNum type="arabicParenR"/>
            </a:pPr>
            <a:r>
              <a:rPr lang="en-GB" smtClean="0">
                <a:cs typeface="Arial" pitchFamily="34" charset="0"/>
              </a:rPr>
              <a:t>Read out the bullets.</a:t>
            </a:r>
          </a:p>
          <a:p>
            <a:pPr marL="228600" indent="-228600" eaLnBrk="1" hangingPunct="1">
              <a:buFontTx/>
              <a:buAutoNum type="arabicParenR"/>
            </a:pPr>
            <a:r>
              <a:rPr lang="en-GB" smtClean="0">
                <a:cs typeface="Arial" pitchFamily="34" charset="0"/>
              </a:rPr>
              <a:t>Note that the bullets have grouped the various principles identified under article 3 on “general principles”.</a:t>
            </a:r>
          </a:p>
          <a:p>
            <a:pPr marL="228600" indent="-228600" eaLnBrk="1" hangingPunct="1">
              <a:buFontTx/>
              <a:buAutoNum type="arabicParenR"/>
            </a:pPr>
            <a:r>
              <a:rPr lang="en-GB" smtClean="0">
                <a:cs typeface="Arial" pitchFamily="34" charset="0"/>
              </a:rPr>
              <a:t>Note that you will give more information on three of these principles.</a:t>
            </a:r>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24" descr="bluebackgorund"/>
          <p:cNvPicPr>
            <a:picLocks noChangeAspect="1" noChangeArrowheads="1"/>
          </p:cNvPicPr>
          <p:nvPr/>
        </p:nvPicPr>
        <p:blipFill>
          <a:blip r:embed="rId2" cstate="print"/>
          <a:srcRect l="3816" t="1057" r="4581" b="1799"/>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99E50F2-7709-4B49-94CF-445D32C440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C30A5E-2A25-4756-BBBF-C8BC1EDEC9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054F6-C9EE-43D3-8AC8-5E7A87F51F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A2C101-5449-422B-A85E-413AB2AF68E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E5EFC9-5691-4C6E-B567-1F2C31063A1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9C92BF5-E406-46BF-A4F4-A46A4F49B1E1}"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35DFC2-F6BE-4E14-9724-84C3FDBD76B3}"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0095F2-623B-4A15-91B7-A3141051A9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6665A6-609E-4EC7-94FA-93682B68A2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EEA7A0-91FD-41DB-9810-56EC2F09FC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9FE611-2ED4-4B13-8DF1-36E1541778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B70B7B-B4C5-471F-ADA2-5D6AA5AAB3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B349BA-A894-40E4-8475-9D6F49C4BE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9E47F6-02BE-42CC-96EC-FA1C5B164A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445773-7957-47FE-B82B-F92C9F81EFC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8" descr="bluebackgorund"/>
          <p:cNvPicPr>
            <a:picLocks noChangeAspect="1" noChangeArrowheads="1"/>
          </p:cNvPicPr>
          <p:nvPr/>
        </p:nvPicPr>
        <p:blipFill>
          <a:blip r:embed="rId17" cstate="print"/>
          <a:srcRect l="3816" t="1057" r="4581" b="1799"/>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E62987A-F7C3-46B0-917F-505BF44D2E4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9"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novikas.co.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4.xml"/><Relationship Id="rId5" Type="http://schemas.openxmlformats.org/officeDocument/2006/relationships/hyperlink" Target="mailto:mcs@manovikas.co.in" TargetMode="External"/><Relationship Id="rId4" Type="http://schemas.openxmlformats.org/officeDocument/2006/relationships/hyperlink" Target="http://www.manovikas.co.i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719263"/>
            <a:ext cx="7772400" cy="1470025"/>
          </a:xfrm>
        </p:spPr>
        <p:txBody>
          <a:bodyPr/>
          <a:lstStyle/>
          <a:p>
            <a:pPr eaLnBrk="1" hangingPunct="1">
              <a:defRPr/>
            </a:pPr>
            <a:r>
              <a:rPr lang="en-US" sz="5400" b="1" dirty="0" smtClean="0">
                <a:solidFill>
                  <a:srgbClr val="FFFF00"/>
                </a:solidFill>
                <a:effectLst>
                  <a:outerShdw blurRad="38100" dist="38100" dir="2700000" algn="tl">
                    <a:srgbClr val="000000">
                      <a:alpha val="43137"/>
                    </a:srgbClr>
                  </a:outerShdw>
                </a:effectLst>
              </a:rPr>
              <a:t>DISABILITY PROSPECTIVE  </a:t>
            </a:r>
            <a:endParaRPr lang="en-US" sz="3200" b="1" dirty="0" smtClean="0">
              <a:solidFill>
                <a:srgbClr val="FFFF00"/>
              </a:solidFill>
              <a:effectLst>
                <a:outerShdw blurRad="38100" dist="38100" dir="2700000" algn="tl">
                  <a:srgbClr val="000000">
                    <a:alpha val="43137"/>
                  </a:srgbClr>
                </a:outerShdw>
              </a:effectLst>
            </a:endParaRPr>
          </a:p>
        </p:txBody>
      </p:sp>
      <p:sp>
        <p:nvSpPr>
          <p:cNvPr id="4099" name="Text Box 15"/>
          <p:cNvSpPr txBox="1">
            <a:spLocks noChangeArrowheads="1"/>
          </p:cNvSpPr>
          <p:nvPr/>
        </p:nvSpPr>
        <p:spPr bwMode="auto">
          <a:xfrm>
            <a:off x="3870325" y="1719263"/>
            <a:ext cx="184150" cy="366712"/>
          </a:xfrm>
          <a:prstGeom prst="rect">
            <a:avLst/>
          </a:prstGeom>
          <a:noFill/>
          <a:ln w="9525">
            <a:noFill/>
            <a:miter lim="800000"/>
            <a:headEnd/>
            <a:tailEnd/>
          </a:ln>
        </p:spPr>
        <p:txBody>
          <a:bodyPr wrap="none">
            <a:spAutoFit/>
          </a:bodyPr>
          <a:lstStyle/>
          <a:p>
            <a:endParaRPr lang="en-GB"/>
          </a:p>
        </p:txBody>
      </p:sp>
      <p:sp>
        <p:nvSpPr>
          <p:cNvPr id="4100" name="TextBox 5"/>
          <p:cNvSpPr txBox="1">
            <a:spLocks noChangeArrowheads="1"/>
          </p:cNvSpPr>
          <p:nvPr/>
        </p:nvSpPr>
        <p:spPr bwMode="auto">
          <a:xfrm>
            <a:off x="336550" y="4503738"/>
            <a:ext cx="8807450" cy="1568450"/>
          </a:xfrm>
          <a:prstGeom prst="rect">
            <a:avLst/>
          </a:prstGeom>
          <a:noFill/>
          <a:ln w="9525">
            <a:noFill/>
            <a:miter lim="800000"/>
            <a:headEnd/>
            <a:tailEnd/>
          </a:ln>
        </p:spPr>
        <p:txBody>
          <a:bodyPr>
            <a:spAutoFit/>
          </a:bodyPr>
          <a:lstStyle/>
          <a:p>
            <a:r>
              <a:rPr lang="en-US" sz="2400"/>
              <a:t>Dr. Alok Kumar “Bhuwan”</a:t>
            </a:r>
          </a:p>
          <a:p>
            <a:r>
              <a:rPr lang="en-US" sz="2400"/>
              <a:t>M.S. (Rehab), Ph.D. (Spl.Ed)</a:t>
            </a:r>
          </a:p>
          <a:p>
            <a:r>
              <a:rPr lang="en-US" sz="2400"/>
              <a:t>Specialized in Rehabilitation Science and Special Education</a:t>
            </a:r>
          </a:p>
          <a:p>
            <a:r>
              <a:rPr lang="en-US" sz="2400"/>
              <a:t>Visit us: </a:t>
            </a:r>
            <a:r>
              <a:rPr lang="en-US" sz="2400">
                <a:hlinkClick r:id="rId3"/>
              </a:rPr>
              <a:t>www.manovikas.co.in</a:t>
            </a:r>
            <a:r>
              <a:rPr lang="en-US" sz="240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smtClean="0"/>
              <a:t>Traditional Model of Disability</a:t>
            </a:r>
          </a:p>
        </p:txBody>
      </p:sp>
      <p:sp>
        <p:nvSpPr>
          <p:cNvPr id="12291" name="Rectangle 3"/>
          <p:cNvSpPr>
            <a:spLocks noGrp="1" noChangeArrowheads="1"/>
          </p:cNvSpPr>
          <p:nvPr>
            <p:ph type="body" idx="1"/>
          </p:nvPr>
        </p:nvSpPr>
        <p:spPr/>
        <p:txBody>
          <a:bodyPr/>
          <a:lstStyle/>
          <a:p>
            <a:pPr eaLnBrk="1" hangingPunct="1"/>
            <a:r>
              <a:rPr lang="en-US" smtClean="0"/>
              <a:t>Oldest model</a:t>
            </a:r>
          </a:p>
          <a:p>
            <a:pPr eaLnBrk="1" hangingPunct="1"/>
            <a:endParaRPr lang="en-US" smtClean="0"/>
          </a:p>
          <a:p>
            <a:pPr eaLnBrk="1" hangingPunct="1"/>
            <a:r>
              <a:rPr lang="en-US" smtClean="0"/>
              <a:t> Places blame on the individual for having something wrong with him or her.</a:t>
            </a:r>
          </a:p>
          <a:p>
            <a:pPr eaLnBrk="1" hangingPunct="1"/>
            <a:endParaRPr lang="en-US" smtClean="0"/>
          </a:p>
          <a:p>
            <a:pPr eaLnBrk="1" hangingPunct="1"/>
            <a:r>
              <a:rPr lang="en-US" smtClean="0"/>
              <a:t>Disability is shameful and something to hide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74675" y="496888"/>
            <a:ext cx="7772400" cy="1143000"/>
          </a:xfrm>
        </p:spPr>
        <p:txBody>
          <a:bodyPr/>
          <a:lstStyle/>
          <a:p>
            <a:pPr eaLnBrk="1" hangingPunct="1"/>
            <a:r>
              <a:rPr lang="en-US" smtClean="0"/>
              <a:t>Medical Model</a:t>
            </a:r>
          </a:p>
        </p:txBody>
      </p:sp>
      <p:sp>
        <p:nvSpPr>
          <p:cNvPr id="13315" name="Rectangle 3"/>
          <p:cNvSpPr>
            <a:spLocks noGrp="1" noChangeArrowheads="1"/>
          </p:cNvSpPr>
          <p:nvPr>
            <p:ph type="subTitle" idx="1"/>
          </p:nvPr>
        </p:nvSpPr>
        <p:spPr>
          <a:xfrm>
            <a:off x="1295400" y="2095500"/>
            <a:ext cx="7197725" cy="2838450"/>
          </a:xfrm>
        </p:spPr>
        <p:txBody>
          <a:bodyPr/>
          <a:lstStyle/>
          <a:p>
            <a:pPr algn="l" eaLnBrk="1" hangingPunct="1">
              <a:buFontTx/>
              <a:buChar char="•"/>
            </a:pPr>
            <a:r>
              <a:rPr lang="en-US" sz="2800" smtClean="0"/>
              <a:t>18th Century shifted to a scientific understanding of the causes of impairments</a:t>
            </a:r>
          </a:p>
          <a:p>
            <a:pPr algn="l" eaLnBrk="1" hangingPunct="1">
              <a:buFontTx/>
              <a:buChar char="•"/>
            </a:pPr>
            <a:endParaRPr lang="en-US" sz="2800" smtClean="0"/>
          </a:p>
          <a:p>
            <a:pPr algn="l" eaLnBrk="1" hangingPunct="1">
              <a:buFontTx/>
              <a:buChar char="•"/>
            </a:pPr>
            <a:r>
              <a:rPr lang="en-US" sz="2800" smtClean="0"/>
              <a:t>Focused on cure and rehabilitation</a:t>
            </a:r>
          </a:p>
          <a:p>
            <a:pPr algn="l" eaLnBrk="1" hangingPunct="1"/>
            <a:endParaRPr lang="en-US" sz="2800" smtClean="0"/>
          </a:p>
          <a:p>
            <a:pPr algn="l" eaLnBrk="1" hangingPunct="1">
              <a:buFontTx/>
              <a:buChar char="•"/>
            </a:pPr>
            <a:r>
              <a:rPr lang="en-US" sz="2800" smtClean="0"/>
              <a:t>The impairment is the problem resulting in implication that the disabled individual is never “okay”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520700" y="588963"/>
            <a:ext cx="7772400" cy="1143000"/>
          </a:xfrm>
        </p:spPr>
        <p:txBody>
          <a:bodyPr/>
          <a:lstStyle/>
          <a:p>
            <a:pPr eaLnBrk="1" hangingPunct="1"/>
            <a:r>
              <a:rPr lang="en-US" smtClean="0"/>
              <a:t>Social Model</a:t>
            </a:r>
          </a:p>
        </p:txBody>
      </p:sp>
      <p:sp>
        <p:nvSpPr>
          <p:cNvPr id="14339" name="Rectangle 3"/>
          <p:cNvSpPr>
            <a:spLocks noGrp="1" noChangeArrowheads="1"/>
          </p:cNvSpPr>
          <p:nvPr>
            <p:ph type="subTitle" idx="1"/>
          </p:nvPr>
        </p:nvSpPr>
        <p:spPr>
          <a:xfrm>
            <a:off x="1296988" y="1820863"/>
            <a:ext cx="6400800" cy="1752600"/>
          </a:xfrm>
        </p:spPr>
        <p:txBody>
          <a:bodyPr/>
          <a:lstStyle/>
          <a:p>
            <a:pPr algn="l" eaLnBrk="1" hangingPunct="1">
              <a:buFontTx/>
              <a:buChar char="•"/>
            </a:pPr>
            <a:r>
              <a:rPr lang="en-US" sz="2400" smtClean="0"/>
              <a:t>Looks at the strengths of a person with an impairment  </a:t>
            </a:r>
          </a:p>
          <a:p>
            <a:pPr algn="l" eaLnBrk="1" hangingPunct="1">
              <a:buFontTx/>
              <a:buChar char="•"/>
            </a:pPr>
            <a:endParaRPr lang="en-US" sz="2400" smtClean="0"/>
          </a:p>
          <a:p>
            <a:pPr algn="l" eaLnBrk="1" hangingPunct="1">
              <a:buFontTx/>
              <a:buChar char="•"/>
            </a:pPr>
            <a:r>
              <a:rPr lang="en-US" sz="2400" smtClean="0"/>
              <a:t>Identifies the physical and social barriers that obstruct individuals with impairments</a:t>
            </a:r>
          </a:p>
          <a:p>
            <a:pPr algn="l" eaLnBrk="1" hangingPunct="1">
              <a:buFontTx/>
              <a:buChar char="•"/>
            </a:pPr>
            <a:endParaRPr lang="en-US" sz="2400" smtClean="0"/>
          </a:p>
          <a:p>
            <a:pPr algn="l" eaLnBrk="1" hangingPunct="1">
              <a:buFontTx/>
              <a:buChar char="•"/>
            </a:pPr>
            <a:r>
              <a:rPr lang="en-US" sz="2400" smtClean="0"/>
              <a:t>The structures within society are the problem</a:t>
            </a:r>
          </a:p>
          <a:p>
            <a:pPr algn="l" eaLnBrk="1" hangingPunct="1">
              <a:buFontTx/>
              <a:buChar char="•"/>
            </a:pPr>
            <a:endParaRPr lang="en-US" sz="2400" smtClean="0"/>
          </a:p>
          <a:p>
            <a:pPr algn="l" eaLnBrk="1" hangingPunct="1">
              <a:buFontTx/>
              <a:buChar char="•"/>
            </a:pPr>
            <a:r>
              <a:rPr lang="en-US" sz="2400" smtClean="0"/>
              <a:t>Embraces disability as a diversity and civil rights issue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Medical Model vs</a:t>
            </a:r>
            <a:br>
              <a:rPr lang="en-US" smtClean="0"/>
            </a:br>
            <a:r>
              <a:rPr lang="en-US" smtClean="0"/>
              <a:t>Social Model of Disability</a:t>
            </a:r>
          </a:p>
        </p:txBody>
      </p:sp>
      <p:sp>
        <p:nvSpPr>
          <p:cNvPr id="313347" name="Rectangle 3"/>
          <p:cNvSpPr>
            <a:spLocks noGrp="1" noChangeArrowheads="1"/>
          </p:cNvSpPr>
          <p:nvPr>
            <p:ph type="body" sz="half" idx="1"/>
          </p:nvPr>
        </p:nvSpPr>
        <p:spPr>
          <a:xfrm>
            <a:off x="250825" y="1989138"/>
            <a:ext cx="4645025" cy="4110037"/>
          </a:xfrm>
        </p:spPr>
        <p:txBody>
          <a:bodyPr/>
          <a:lstStyle/>
          <a:p>
            <a:pPr eaLnBrk="1" hangingPunct="1">
              <a:buFontTx/>
              <a:buNone/>
            </a:pPr>
            <a:r>
              <a:rPr lang="en-US" sz="2000" b="1" smtClean="0"/>
              <a:t>Why can’t I access this facility?</a:t>
            </a:r>
            <a:br>
              <a:rPr lang="en-US" sz="2000" b="1" smtClean="0"/>
            </a:br>
            <a:endParaRPr lang="en-US" sz="2000" b="1" smtClean="0"/>
          </a:p>
          <a:p>
            <a:pPr eaLnBrk="1" hangingPunct="1"/>
            <a:r>
              <a:rPr lang="en-US" sz="2000" b="1" smtClean="0"/>
              <a:t>Medical Model</a:t>
            </a:r>
          </a:p>
          <a:p>
            <a:pPr eaLnBrk="1" hangingPunct="1">
              <a:buFontTx/>
              <a:buNone/>
            </a:pPr>
            <a:r>
              <a:rPr lang="en-US" sz="2000" b="1" smtClean="0"/>
              <a:t>1.	Because of my impairment</a:t>
            </a:r>
            <a:br>
              <a:rPr lang="en-US" sz="2000" b="1" smtClean="0"/>
            </a:br>
            <a:r>
              <a:rPr lang="en-US" sz="2000" b="1" smtClean="0"/>
              <a:t>“I can’t walk down stairs”</a:t>
            </a:r>
          </a:p>
          <a:p>
            <a:pPr eaLnBrk="1" hangingPunct="1">
              <a:buFontTx/>
              <a:buNone/>
            </a:pPr>
            <a:endParaRPr lang="en-US" sz="2000" b="1" smtClean="0"/>
          </a:p>
          <a:p>
            <a:pPr eaLnBrk="1" hangingPunct="1"/>
            <a:r>
              <a:rPr lang="en-US" sz="2000" b="1" smtClean="0"/>
              <a:t>Social Model</a:t>
            </a:r>
          </a:p>
          <a:p>
            <a:pPr eaLnBrk="1" hangingPunct="1">
              <a:buFontTx/>
              <a:buNone/>
            </a:pPr>
            <a:r>
              <a:rPr lang="en-US" sz="2000" b="1" smtClean="0"/>
              <a:t>2.	Because of the stairs</a:t>
            </a:r>
            <a:br>
              <a:rPr lang="en-US" sz="2000" b="1" smtClean="0"/>
            </a:br>
            <a:r>
              <a:rPr lang="en-US" sz="2000" b="1" smtClean="0"/>
              <a:t>“Why was the building constructed with only stair access?”</a:t>
            </a:r>
          </a:p>
        </p:txBody>
      </p:sp>
      <p:pic>
        <p:nvPicPr>
          <p:cNvPr id="15364" name="Picture 4" descr="simon03"/>
          <p:cNvPicPr>
            <a:picLocks noGrp="1" noChangeAspect="1" noChangeArrowheads="1"/>
          </p:cNvPicPr>
          <p:nvPr>
            <p:ph sz="half" idx="2"/>
          </p:nvPr>
        </p:nvPicPr>
        <p:blipFill>
          <a:blip r:embed="rId3" cstate="print"/>
          <a:srcRect/>
          <a:stretch>
            <a:fillRect/>
          </a:stretch>
        </p:blipFill>
        <p:spPr>
          <a:xfrm>
            <a:off x="5486400" y="1885950"/>
            <a:ext cx="3389313" cy="4171950"/>
          </a:xfr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 to="" calcmode="lin" valueType="num">
                                      <p:cBhvr>
                                        <p:cTn id="7" dur="1" fill="hold"/>
                                        <p:tgtEl>
                                          <p:spTgt spid="31334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13347">
                                            <p:txEl>
                                              <p:pRg st="1" end="1"/>
                                            </p:txEl>
                                          </p:spTgt>
                                        </p:tgtEl>
                                        <p:attrNameLst>
                                          <p:attrName>style.visibility</p:attrName>
                                        </p:attrNameLst>
                                      </p:cBhvr>
                                      <p:to>
                                        <p:strVal val="visible"/>
                                      </p:to>
                                    </p:set>
                                    <p:anim to="" calcmode="lin" valueType="num">
                                      <p:cBhvr>
                                        <p:cTn id="12" dur="1" fill="hold"/>
                                        <p:tgtEl>
                                          <p:spTgt spid="31334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13347">
                                            <p:txEl>
                                              <p:pRg st="2" end="2"/>
                                            </p:txEl>
                                          </p:spTgt>
                                        </p:tgtEl>
                                        <p:attrNameLst>
                                          <p:attrName>style.visibility</p:attrName>
                                        </p:attrNameLst>
                                      </p:cBhvr>
                                      <p:to>
                                        <p:strVal val="visible"/>
                                      </p:to>
                                    </p:set>
                                    <p:anim to="" calcmode="lin" valueType="num">
                                      <p:cBhvr>
                                        <p:cTn id="17" dur="1" fill="hold"/>
                                        <p:tgtEl>
                                          <p:spTgt spid="31334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13347">
                                            <p:txEl>
                                              <p:pRg st="4" end="4"/>
                                            </p:txEl>
                                          </p:spTgt>
                                        </p:tgtEl>
                                        <p:attrNameLst>
                                          <p:attrName>style.visibility</p:attrName>
                                        </p:attrNameLst>
                                      </p:cBhvr>
                                      <p:to>
                                        <p:strVal val="visible"/>
                                      </p:to>
                                    </p:set>
                                    <p:anim to="" calcmode="lin" valueType="num">
                                      <p:cBhvr>
                                        <p:cTn id="22" dur="1" fill="hold"/>
                                        <p:tgtEl>
                                          <p:spTgt spid="31334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13347">
                                            <p:txEl>
                                              <p:pRg st="5" end="5"/>
                                            </p:txEl>
                                          </p:spTgt>
                                        </p:tgtEl>
                                        <p:attrNameLst>
                                          <p:attrName>style.visibility</p:attrName>
                                        </p:attrNameLst>
                                      </p:cBhvr>
                                      <p:to>
                                        <p:strVal val="visible"/>
                                      </p:to>
                                    </p:set>
                                    <p:anim to="" calcmode="lin" valueType="num">
                                      <p:cBhvr>
                                        <p:cTn id="27" dur="1" fill="hold"/>
                                        <p:tgtEl>
                                          <p:spTgt spid="31334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type="body" sz="half" idx="1"/>
          </p:nvPr>
        </p:nvSpPr>
        <p:spPr>
          <a:xfrm>
            <a:off x="457200" y="398463"/>
            <a:ext cx="8277225" cy="3700462"/>
          </a:xfrm>
        </p:spPr>
        <p:txBody>
          <a:bodyPr/>
          <a:lstStyle/>
          <a:p>
            <a:pPr eaLnBrk="1" hangingPunct="1"/>
            <a:r>
              <a:rPr lang="en-GB" sz="5400" b="1" smtClean="0"/>
              <a:t>The paradigm shift</a:t>
            </a:r>
          </a:p>
        </p:txBody>
      </p:sp>
      <p:pic>
        <p:nvPicPr>
          <p:cNvPr id="16387" name="Picture 2" descr="C:\Documents and Settings\admin\Desktop\evolution_of_man.jpg"/>
          <p:cNvPicPr>
            <a:picLocks noChangeAspect="1" noChangeArrowheads="1"/>
          </p:cNvPicPr>
          <p:nvPr/>
        </p:nvPicPr>
        <p:blipFill>
          <a:blip r:embed="rId2" cstate="print"/>
          <a:srcRect/>
          <a:stretch>
            <a:fillRect/>
          </a:stretch>
        </p:blipFill>
        <p:spPr bwMode="auto">
          <a:xfrm>
            <a:off x="193675" y="2987675"/>
            <a:ext cx="8686800" cy="352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t>The paradigm shift</a:t>
            </a:r>
            <a:endParaRPr lang="en-US" smtClean="0"/>
          </a:p>
        </p:txBody>
      </p:sp>
      <p:sp>
        <p:nvSpPr>
          <p:cNvPr id="17411" name="Rectangle 3"/>
          <p:cNvSpPr>
            <a:spLocks noGrp="1" noChangeArrowheads="1"/>
          </p:cNvSpPr>
          <p:nvPr>
            <p:ph type="body" idx="1"/>
          </p:nvPr>
        </p:nvSpPr>
        <p:spPr/>
        <p:txBody>
          <a:bodyPr/>
          <a:lstStyle/>
          <a:p>
            <a:pPr eaLnBrk="1" hangingPunct="1"/>
            <a:r>
              <a:rPr lang="en-GB" smtClean="0"/>
              <a:t>Objects of charity, medical treatment or social protection</a:t>
            </a:r>
          </a:p>
          <a:p>
            <a:pPr eaLnBrk="1" hangingPunct="1"/>
            <a:endParaRPr lang="en-GB" smtClean="0"/>
          </a:p>
          <a:p>
            <a:pPr eaLnBrk="1" hangingPunct="1">
              <a:buFont typeface="Wingdings" pitchFamily="2" charset="2"/>
              <a:buNone/>
            </a:pPr>
            <a:r>
              <a:rPr lang="en-GB" smtClean="0"/>
              <a:t>To</a:t>
            </a:r>
          </a:p>
          <a:p>
            <a:pPr eaLnBrk="1" hangingPunct="1">
              <a:buFont typeface="Wingdings" pitchFamily="2" charset="2"/>
              <a:buNone/>
            </a:pPr>
            <a:endParaRPr lang="en-GB" smtClean="0"/>
          </a:p>
          <a:p>
            <a:pPr eaLnBrk="1" hangingPunct="1"/>
            <a:r>
              <a:rPr lang="en-GB" smtClean="0"/>
              <a:t>Subjects of rights, able to make decisions and defend interests</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t>GUIDING PRINCIPLES</a:t>
            </a:r>
            <a:endParaRPr lang="en-US" smtClean="0"/>
          </a:p>
        </p:txBody>
      </p:sp>
      <p:sp>
        <p:nvSpPr>
          <p:cNvPr id="18435" name="Rectangle 3"/>
          <p:cNvSpPr>
            <a:spLocks noGrp="1" noChangeArrowheads="1"/>
          </p:cNvSpPr>
          <p:nvPr>
            <p:ph type="body" idx="1"/>
          </p:nvPr>
        </p:nvSpPr>
        <p:spPr/>
        <p:txBody>
          <a:bodyPr/>
          <a:lstStyle/>
          <a:p>
            <a:pPr eaLnBrk="1" hangingPunct="1"/>
            <a:r>
              <a:rPr lang="en-GB" sz="2800" smtClean="0"/>
              <a:t>Principles are:</a:t>
            </a:r>
          </a:p>
          <a:p>
            <a:pPr eaLnBrk="1" hangingPunct="1"/>
            <a:endParaRPr lang="en-GB" sz="2800" smtClean="0"/>
          </a:p>
          <a:p>
            <a:pPr lvl="1" eaLnBrk="1" hangingPunct="1"/>
            <a:r>
              <a:rPr lang="en-GB" sz="2400" smtClean="0"/>
              <a:t>Respect for dignity and individual autonomy</a:t>
            </a:r>
          </a:p>
          <a:p>
            <a:pPr lvl="1" eaLnBrk="1" hangingPunct="1"/>
            <a:r>
              <a:rPr lang="en-GB" sz="2400" smtClean="0"/>
              <a:t>Non-discrimination and equality</a:t>
            </a:r>
          </a:p>
          <a:p>
            <a:pPr lvl="1" eaLnBrk="1" hangingPunct="1"/>
            <a:r>
              <a:rPr lang="en-GB" sz="2400" smtClean="0"/>
              <a:t>Participation and inclusion</a:t>
            </a:r>
          </a:p>
          <a:p>
            <a:pPr lvl="1" eaLnBrk="1" hangingPunct="1"/>
            <a:r>
              <a:rPr lang="en-GB" sz="2400" smtClean="0"/>
              <a:t>Respect for difference and diversity</a:t>
            </a:r>
          </a:p>
          <a:p>
            <a:pPr lvl="1" eaLnBrk="1" hangingPunct="1"/>
            <a:r>
              <a:rPr lang="en-GB" sz="2400" smtClean="0"/>
              <a:t>Accessibility</a:t>
            </a:r>
          </a:p>
          <a:p>
            <a:pPr lvl="1" eaLnBrk="1" hangingPunct="1"/>
            <a:r>
              <a:rPr lang="en-GB" sz="2400" smtClean="0"/>
              <a:t>Respect for the evolving capacities of children</a:t>
            </a:r>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Non-discrimination</a:t>
            </a:r>
            <a:endParaRPr lang="en-US" smtClean="0"/>
          </a:p>
        </p:txBody>
      </p:sp>
      <p:sp>
        <p:nvSpPr>
          <p:cNvPr id="19459" name="Rectangle 3"/>
          <p:cNvSpPr>
            <a:spLocks noGrp="1" noChangeArrowheads="1"/>
          </p:cNvSpPr>
          <p:nvPr>
            <p:ph type="body" idx="1"/>
          </p:nvPr>
        </p:nvSpPr>
        <p:spPr/>
        <p:txBody>
          <a:bodyPr/>
          <a:lstStyle/>
          <a:p>
            <a:pPr eaLnBrk="1" hangingPunct="1"/>
            <a:r>
              <a:rPr lang="en-GB" smtClean="0"/>
              <a:t>Fundamental principle of human rights law</a:t>
            </a:r>
          </a:p>
          <a:p>
            <a:pPr eaLnBrk="1" hangingPunct="1"/>
            <a:r>
              <a:rPr lang="en-GB" smtClean="0"/>
              <a:t>Includes direct and indirect discrimination</a:t>
            </a:r>
          </a:p>
          <a:p>
            <a:pPr eaLnBrk="1" hangingPunct="1"/>
            <a:r>
              <a:rPr lang="en-GB" smtClean="0"/>
              <a:t>States must make “reasonable accommodation” for persons with disabilities</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t>Participation and inclusion</a:t>
            </a:r>
            <a:endParaRPr lang="en-US" smtClean="0"/>
          </a:p>
        </p:txBody>
      </p:sp>
      <p:sp>
        <p:nvSpPr>
          <p:cNvPr id="20483" name="Rectangle 3"/>
          <p:cNvSpPr>
            <a:spLocks noGrp="1" noChangeArrowheads="1"/>
          </p:cNvSpPr>
          <p:nvPr>
            <p:ph type="body" idx="1"/>
          </p:nvPr>
        </p:nvSpPr>
        <p:spPr/>
        <p:txBody>
          <a:bodyPr/>
          <a:lstStyle/>
          <a:p>
            <a:pPr eaLnBrk="1" hangingPunct="1">
              <a:lnSpc>
                <a:spcPct val="90000"/>
              </a:lnSpc>
            </a:pPr>
            <a:endParaRPr lang="en-GB" smtClean="0"/>
          </a:p>
          <a:p>
            <a:pPr eaLnBrk="1" hangingPunct="1">
              <a:lnSpc>
                <a:spcPct val="90000"/>
              </a:lnSpc>
            </a:pPr>
            <a:r>
              <a:rPr lang="en-GB" smtClean="0"/>
              <a:t>Participation is recognized in the text as:</a:t>
            </a:r>
          </a:p>
          <a:p>
            <a:pPr lvl="1" eaLnBrk="1" hangingPunct="1">
              <a:lnSpc>
                <a:spcPct val="90000"/>
              </a:lnSpc>
            </a:pPr>
            <a:r>
              <a:rPr lang="en-GB" smtClean="0"/>
              <a:t>A principle</a:t>
            </a:r>
          </a:p>
          <a:p>
            <a:pPr lvl="1" eaLnBrk="1" hangingPunct="1">
              <a:lnSpc>
                <a:spcPct val="90000"/>
              </a:lnSpc>
            </a:pPr>
            <a:r>
              <a:rPr lang="en-GB" smtClean="0"/>
              <a:t>A right</a:t>
            </a:r>
          </a:p>
          <a:p>
            <a:pPr lvl="1" eaLnBrk="1" hangingPunct="1">
              <a:lnSpc>
                <a:spcPct val="90000"/>
              </a:lnSpc>
              <a:buFontTx/>
              <a:buNone/>
            </a:pPr>
            <a:endParaRPr lang="en-GB" smtClean="0"/>
          </a:p>
          <a:p>
            <a:pPr eaLnBrk="1" hangingPunct="1">
              <a:lnSpc>
                <a:spcPct val="90000"/>
              </a:lnSpc>
            </a:pPr>
            <a:r>
              <a:rPr lang="en-GB" smtClean="0"/>
              <a:t>Participation is important:</a:t>
            </a:r>
          </a:p>
          <a:p>
            <a:pPr lvl="1" eaLnBrk="1" hangingPunct="1">
              <a:lnSpc>
                <a:spcPct val="90000"/>
              </a:lnSpc>
            </a:pPr>
            <a:r>
              <a:rPr lang="en-GB" smtClean="0"/>
              <a:t>To identify correctly specific needs</a:t>
            </a:r>
          </a:p>
          <a:p>
            <a:pPr lvl="1" eaLnBrk="1" hangingPunct="1">
              <a:lnSpc>
                <a:spcPct val="90000"/>
              </a:lnSpc>
            </a:pPr>
            <a:r>
              <a:rPr lang="en-GB" smtClean="0"/>
              <a:t>To empower the individual</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GB" sz="4000" smtClean="0"/>
              <a:t>EXAMPLES OF RIGHTS IN THE CONVENTION</a:t>
            </a:r>
            <a:endParaRPr lang="en-US" sz="4000" smtClean="0"/>
          </a:p>
        </p:txBody>
      </p:sp>
      <p:sp>
        <p:nvSpPr>
          <p:cNvPr id="21507" name="Rectangle 5"/>
          <p:cNvSpPr>
            <a:spLocks noGrp="1" noChangeArrowheads="1"/>
          </p:cNvSpPr>
          <p:nvPr>
            <p:ph type="body" sz="half" idx="1"/>
          </p:nvPr>
        </p:nvSpPr>
        <p:spPr/>
        <p:txBody>
          <a:bodyPr/>
          <a:lstStyle/>
          <a:p>
            <a:pPr eaLnBrk="1" hangingPunct="1">
              <a:lnSpc>
                <a:spcPct val="80000"/>
              </a:lnSpc>
              <a:buFont typeface="Wingdings" pitchFamily="2" charset="2"/>
              <a:buNone/>
            </a:pPr>
            <a:endParaRPr lang="en-GB" sz="2000" smtClean="0"/>
          </a:p>
          <a:p>
            <a:pPr lvl="1" eaLnBrk="1" hangingPunct="1">
              <a:lnSpc>
                <a:spcPct val="80000"/>
              </a:lnSpc>
            </a:pPr>
            <a:r>
              <a:rPr lang="en-GB" sz="1800" smtClean="0"/>
              <a:t>Equal protection before the law</a:t>
            </a:r>
          </a:p>
          <a:p>
            <a:pPr lvl="1" eaLnBrk="1" hangingPunct="1">
              <a:lnSpc>
                <a:spcPct val="80000"/>
              </a:lnSpc>
            </a:pPr>
            <a:r>
              <a:rPr lang="en-GB" sz="1800" smtClean="0"/>
              <a:t>Liberty and security of the person</a:t>
            </a:r>
          </a:p>
          <a:p>
            <a:pPr lvl="1" eaLnBrk="1" hangingPunct="1">
              <a:lnSpc>
                <a:spcPct val="80000"/>
              </a:lnSpc>
            </a:pPr>
            <a:r>
              <a:rPr lang="en-GB" sz="1800" smtClean="0"/>
              <a:t>Freedom from torture</a:t>
            </a:r>
          </a:p>
          <a:p>
            <a:pPr lvl="1" eaLnBrk="1" hangingPunct="1">
              <a:lnSpc>
                <a:spcPct val="80000"/>
              </a:lnSpc>
            </a:pPr>
            <a:r>
              <a:rPr lang="en-GB" sz="1800" smtClean="0"/>
              <a:t>Protection of the integrity of the person</a:t>
            </a:r>
          </a:p>
          <a:p>
            <a:pPr lvl="1" eaLnBrk="1" hangingPunct="1">
              <a:lnSpc>
                <a:spcPct val="80000"/>
              </a:lnSpc>
            </a:pPr>
            <a:r>
              <a:rPr lang="en-GB" sz="1800" smtClean="0"/>
              <a:t>Liberty of movement and nationality</a:t>
            </a:r>
          </a:p>
          <a:p>
            <a:pPr lvl="1" eaLnBrk="1" hangingPunct="1">
              <a:lnSpc>
                <a:spcPct val="80000"/>
              </a:lnSpc>
            </a:pPr>
            <a:r>
              <a:rPr lang="en-GB" sz="1800" smtClean="0"/>
              <a:t>Freedom of expression</a:t>
            </a:r>
          </a:p>
          <a:p>
            <a:pPr lvl="1" eaLnBrk="1" hangingPunct="1">
              <a:lnSpc>
                <a:spcPct val="80000"/>
              </a:lnSpc>
            </a:pPr>
            <a:r>
              <a:rPr lang="en-GB" sz="1800" smtClean="0"/>
              <a:t>Respect for privacy</a:t>
            </a:r>
          </a:p>
          <a:p>
            <a:pPr lvl="1" eaLnBrk="1" hangingPunct="1">
              <a:lnSpc>
                <a:spcPct val="80000"/>
              </a:lnSpc>
            </a:pPr>
            <a:r>
              <a:rPr lang="en-GB" sz="1800" smtClean="0"/>
              <a:t>Right to participation in public life</a:t>
            </a:r>
          </a:p>
          <a:p>
            <a:pPr lvl="1" eaLnBrk="1" hangingPunct="1">
              <a:lnSpc>
                <a:spcPct val="80000"/>
              </a:lnSpc>
              <a:buFontTx/>
              <a:buNone/>
            </a:pPr>
            <a:endParaRPr lang="en-GB" sz="1800" smtClean="0"/>
          </a:p>
          <a:p>
            <a:pPr lvl="1" eaLnBrk="1" hangingPunct="1">
              <a:lnSpc>
                <a:spcPct val="80000"/>
              </a:lnSpc>
            </a:pPr>
            <a:endParaRPr lang="en-US" sz="1800" smtClean="0"/>
          </a:p>
        </p:txBody>
      </p:sp>
      <p:sp>
        <p:nvSpPr>
          <p:cNvPr id="21508" name="Rectangle 6"/>
          <p:cNvSpPr>
            <a:spLocks noGrp="1" noChangeArrowheads="1"/>
          </p:cNvSpPr>
          <p:nvPr>
            <p:ph type="body" sz="half" idx="2"/>
          </p:nvPr>
        </p:nvSpPr>
        <p:spPr/>
        <p:txBody>
          <a:bodyPr/>
          <a:lstStyle/>
          <a:p>
            <a:pPr eaLnBrk="1" hangingPunct="1">
              <a:lnSpc>
                <a:spcPct val="80000"/>
              </a:lnSpc>
              <a:buFont typeface="Wingdings" pitchFamily="2" charset="2"/>
              <a:buNone/>
            </a:pPr>
            <a:endParaRPr lang="en-GB" sz="2000" smtClean="0"/>
          </a:p>
          <a:p>
            <a:pPr lvl="1" eaLnBrk="1" hangingPunct="1">
              <a:lnSpc>
                <a:spcPct val="80000"/>
              </a:lnSpc>
            </a:pPr>
            <a:r>
              <a:rPr lang="en-GB" sz="1800" smtClean="0"/>
              <a:t>Freedom from exploitation</a:t>
            </a:r>
          </a:p>
          <a:p>
            <a:pPr lvl="1" eaLnBrk="1" hangingPunct="1">
              <a:lnSpc>
                <a:spcPct val="80000"/>
              </a:lnSpc>
            </a:pPr>
            <a:r>
              <a:rPr lang="en-GB" sz="1800" smtClean="0"/>
              <a:t>Respect for home and the family</a:t>
            </a:r>
          </a:p>
          <a:p>
            <a:pPr lvl="1" eaLnBrk="1" hangingPunct="1">
              <a:lnSpc>
                <a:spcPct val="80000"/>
              </a:lnSpc>
            </a:pPr>
            <a:r>
              <a:rPr lang="en-GB" sz="1800" smtClean="0"/>
              <a:t>Right to live in the community</a:t>
            </a:r>
          </a:p>
          <a:p>
            <a:pPr lvl="1" eaLnBrk="1" hangingPunct="1">
              <a:lnSpc>
                <a:spcPct val="80000"/>
              </a:lnSpc>
            </a:pPr>
            <a:r>
              <a:rPr lang="en-GB" sz="1800" smtClean="0"/>
              <a:t>Right to education</a:t>
            </a:r>
          </a:p>
          <a:p>
            <a:pPr lvl="1" eaLnBrk="1" hangingPunct="1">
              <a:lnSpc>
                <a:spcPct val="80000"/>
              </a:lnSpc>
            </a:pPr>
            <a:r>
              <a:rPr lang="en-GB" sz="1800" smtClean="0"/>
              <a:t>Right to life</a:t>
            </a:r>
          </a:p>
          <a:p>
            <a:pPr lvl="1" eaLnBrk="1" hangingPunct="1">
              <a:lnSpc>
                <a:spcPct val="80000"/>
              </a:lnSpc>
            </a:pPr>
            <a:r>
              <a:rPr lang="en-GB" sz="1800" smtClean="0"/>
              <a:t>Right to health</a:t>
            </a:r>
          </a:p>
          <a:p>
            <a:pPr lvl="1" eaLnBrk="1" hangingPunct="1">
              <a:lnSpc>
                <a:spcPct val="80000"/>
              </a:lnSpc>
            </a:pPr>
            <a:r>
              <a:rPr lang="en-GB" sz="1800" smtClean="0"/>
              <a:t>Habilitation and rehabilitation</a:t>
            </a:r>
          </a:p>
          <a:p>
            <a:pPr lvl="1" eaLnBrk="1" hangingPunct="1">
              <a:lnSpc>
                <a:spcPct val="80000"/>
              </a:lnSpc>
            </a:pPr>
            <a:r>
              <a:rPr lang="en-GB" sz="1800" smtClean="0"/>
              <a:t>Right to work</a:t>
            </a:r>
          </a:p>
          <a:p>
            <a:pPr lvl="1" eaLnBrk="1" hangingPunct="1">
              <a:lnSpc>
                <a:spcPct val="80000"/>
              </a:lnSpc>
            </a:pPr>
            <a:r>
              <a:rPr lang="en-GB" sz="1800" smtClean="0"/>
              <a:t>Right to an adequate standard of living</a:t>
            </a:r>
          </a:p>
          <a:p>
            <a:pPr lvl="1" eaLnBrk="1" hangingPunct="1">
              <a:lnSpc>
                <a:spcPct val="80000"/>
              </a:lnSpc>
            </a:pPr>
            <a:r>
              <a:rPr lang="en-GB" sz="1800" smtClean="0"/>
              <a:t>Right to participate in cultural life</a:t>
            </a:r>
          </a:p>
          <a:p>
            <a:pPr lvl="1" eaLnBrk="1" hangingPunct="1">
              <a:lnSpc>
                <a:spcPct val="80000"/>
              </a:lnSpc>
            </a:pPr>
            <a:endParaRPr lang="en-GB" sz="1800" smtClean="0"/>
          </a:p>
          <a:p>
            <a:pPr lvl="1" eaLnBrk="1" hangingPunct="1">
              <a:lnSpc>
                <a:spcPct val="80000"/>
              </a:lnSpc>
            </a:pPr>
            <a:endParaRPr lang="en-GB" sz="1800" smtClean="0"/>
          </a:p>
          <a:p>
            <a:pPr lvl="1" eaLnBrk="1" hangingPunct="1">
              <a:lnSpc>
                <a:spcPct val="80000"/>
              </a:lnSpc>
              <a:buFontTx/>
              <a:buNone/>
            </a:pPr>
            <a:endParaRPr 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solidFill>
                  <a:srgbClr val="FFFF00"/>
                </a:solidFill>
              </a:rPr>
              <a:t>Outline of Presentation </a:t>
            </a:r>
          </a:p>
        </p:txBody>
      </p:sp>
      <p:sp>
        <p:nvSpPr>
          <p:cNvPr id="5123" name="Content Placeholder 2"/>
          <p:cNvSpPr>
            <a:spLocks noGrp="1"/>
          </p:cNvSpPr>
          <p:nvPr>
            <p:ph idx="1"/>
          </p:nvPr>
        </p:nvSpPr>
        <p:spPr/>
        <p:txBody>
          <a:bodyPr/>
          <a:lstStyle/>
          <a:p>
            <a:pPr eaLnBrk="1" hangingPunct="1"/>
            <a:r>
              <a:rPr lang="en-US" smtClean="0"/>
              <a:t>?? Disability </a:t>
            </a:r>
          </a:p>
          <a:p>
            <a:pPr eaLnBrk="1" hangingPunct="1"/>
            <a:r>
              <a:rPr lang="en-US" smtClean="0"/>
              <a:t>?? We look into Disability (Model)</a:t>
            </a:r>
          </a:p>
          <a:p>
            <a:pPr eaLnBrk="1" hangingPunct="1"/>
            <a:r>
              <a:rPr lang="en-GB" smtClean="0"/>
              <a:t>The paradigm shift</a:t>
            </a:r>
          </a:p>
          <a:p>
            <a:pPr eaLnBrk="1" hangingPunct="1"/>
            <a:r>
              <a:rPr lang="en-GB" smtClean="0"/>
              <a:t>Status </a:t>
            </a:r>
          </a:p>
          <a:p>
            <a:pPr eaLnBrk="1" hangingPunct="1"/>
            <a:r>
              <a:rPr lang="en-GB" smtClean="0"/>
              <a:t>Social Responsibility </a:t>
            </a:r>
          </a:p>
          <a:p>
            <a:pPr eaLnBrk="1" hangingPunct="1"/>
            <a:r>
              <a:rPr lang="en-GB" smtClean="0"/>
              <a:t>?? To do (Advocacy)  </a:t>
            </a:r>
          </a:p>
          <a:p>
            <a:pPr eaLnBrk="1" hangingPunct="1"/>
            <a:r>
              <a:rPr lang="en-GB" smtClean="0"/>
              <a:t>?? About Human Rights </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sz="half" idx="1"/>
          </p:nvPr>
        </p:nvSpPr>
        <p:spPr>
          <a:xfrm>
            <a:off x="457200" y="581025"/>
            <a:ext cx="8386763" cy="3700463"/>
          </a:xfrm>
        </p:spPr>
        <p:txBody>
          <a:bodyPr/>
          <a:lstStyle/>
          <a:p>
            <a:pPr eaLnBrk="1" hangingPunct="1"/>
            <a:r>
              <a:rPr lang="en-GB" sz="3600" b="1" smtClean="0"/>
              <a:t>Status </a:t>
            </a:r>
          </a:p>
        </p:txBody>
      </p:sp>
      <p:pic>
        <p:nvPicPr>
          <p:cNvPr id="22531" name="Picture 2" descr="C:\Documents and Settings\admin\Desktop\status-board.jpg"/>
          <p:cNvPicPr>
            <a:picLocks noChangeAspect="1" noChangeArrowheads="1"/>
          </p:cNvPicPr>
          <p:nvPr/>
        </p:nvPicPr>
        <p:blipFill>
          <a:blip r:embed="rId2" cstate="print"/>
          <a:srcRect/>
          <a:stretch>
            <a:fillRect/>
          </a:stretch>
        </p:blipFill>
        <p:spPr bwMode="auto">
          <a:xfrm>
            <a:off x="4535488" y="155575"/>
            <a:ext cx="4462462" cy="3346450"/>
          </a:xfrm>
          <a:prstGeom prst="rect">
            <a:avLst/>
          </a:prstGeom>
          <a:noFill/>
          <a:ln w="9525">
            <a:noFill/>
            <a:miter lim="800000"/>
            <a:headEnd/>
            <a:tailEnd/>
          </a:ln>
        </p:spPr>
      </p:pic>
      <p:pic>
        <p:nvPicPr>
          <p:cNvPr id="22532" name="Picture 3" descr="C:\Documents and Settings\admin\Desktop\status-update.jpg"/>
          <p:cNvPicPr>
            <a:picLocks noChangeAspect="1" noChangeArrowheads="1"/>
          </p:cNvPicPr>
          <p:nvPr/>
        </p:nvPicPr>
        <p:blipFill>
          <a:blip r:embed="rId3" cstate="print"/>
          <a:srcRect/>
          <a:stretch>
            <a:fillRect/>
          </a:stretch>
        </p:blipFill>
        <p:spPr bwMode="auto">
          <a:xfrm>
            <a:off x="457200" y="3319463"/>
            <a:ext cx="8021638" cy="335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2751138"/>
            <a:ext cx="7772400" cy="1470025"/>
          </a:xfrm>
        </p:spPr>
        <p:txBody>
          <a:bodyPr/>
          <a:lstStyle/>
          <a:p>
            <a:pPr eaLnBrk="1" hangingPunct="1"/>
            <a:r>
              <a:rPr lang="en-AU" sz="6000" smtClean="0"/>
              <a:t>So what is the situation for people with a disability in developing countries?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oken specs 2"/>
          <p:cNvPicPr>
            <a:picLocks noChangeAspect="1" noChangeArrowheads="1"/>
          </p:cNvPicPr>
          <p:nvPr/>
        </p:nvPicPr>
        <p:blipFill>
          <a:blip r:embed="rId3" cstate="print"/>
          <a:srcRect/>
          <a:stretch>
            <a:fillRect/>
          </a:stretch>
        </p:blipFill>
        <p:spPr bwMode="auto">
          <a:xfrm>
            <a:off x="3590925" y="0"/>
            <a:ext cx="5553075" cy="6858000"/>
          </a:xfrm>
          <a:prstGeom prst="rect">
            <a:avLst/>
          </a:prstGeom>
          <a:noFill/>
          <a:ln w="9525">
            <a:noFill/>
            <a:miter lim="800000"/>
            <a:headEnd/>
            <a:tailEnd/>
          </a:ln>
        </p:spPr>
      </p:pic>
      <p:sp>
        <p:nvSpPr>
          <p:cNvPr id="24579" name="Text Box 3"/>
          <p:cNvSpPr txBox="1">
            <a:spLocks noChangeArrowheads="1"/>
          </p:cNvSpPr>
          <p:nvPr/>
        </p:nvSpPr>
        <p:spPr bwMode="auto">
          <a:xfrm>
            <a:off x="0" y="0"/>
            <a:ext cx="3635375" cy="6734175"/>
          </a:xfrm>
          <a:prstGeom prst="rect">
            <a:avLst/>
          </a:prstGeom>
          <a:solidFill>
            <a:srgbClr val="B20600"/>
          </a:solidFill>
          <a:ln w="9525">
            <a:noFill/>
            <a:miter lim="800000"/>
            <a:headEnd/>
            <a:tailEnd/>
          </a:ln>
        </p:spPr>
        <p:txBody>
          <a:bodyPr>
            <a:spAutoFit/>
          </a:bodyPr>
          <a:lstStyle/>
          <a:p>
            <a:pPr algn="ctr">
              <a:lnSpc>
                <a:spcPct val="150000"/>
              </a:lnSpc>
            </a:pPr>
            <a:r>
              <a:rPr lang="en-US" sz="2800" b="1" i="1">
                <a:solidFill>
                  <a:srgbClr val="FFFF00"/>
                </a:solidFill>
              </a:rPr>
              <a:t>More than 650 million, or 10% of the world’s population – have a disability. </a:t>
            </a:r>
          </a:p>
          <a:p>
            <a:pPr algn="ctr">
              <a:lnSpc>
                <a:spcPct val="150000"/>
              </a:lnSpc>
            </a:pPr>
            <a:endParaRPr lang="en-US" sz="2800" b="1" i="1">
              <a:solidFill>
                <a:srgbClr val="FFFF00"/>
              </a:solidFill>
            </a:endParaRPr>
          </a:p>
          <a:p>
            <a:pPr algn="ctr">
              <a:lnSpc>
                <a:spcPct val="150000"/>
              </a:lnSpc>
            </a:pPr>
            <a:r>
              <a:rPr lang="en-US" sz="2800" b="1" i="1">
                <a:solidFill>
                  <a:srgbClr val="FFFF00"/>
                </a:solidFill>
              </a:rPr>
              <a:t>20% of population are effected  when families are taken into account</a:t>
            </a:r>
          </a:p>
          <a:p>
            <a:pPr algn="r">
              <a:lnSpc>
                <a:spcPct val="150000"/>
              </a:lnSpc>
            </a:pPr>
            <a:r>
              <a:rPr lang="en-US" sz="1000" b="1">
                <a:solidFill>
                  <a:srgbClr val="FFFF00"/>
                </a:solidFill>
              </a:rPr>
              <a:t>(ADB, 2002)</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LIND WOMAN SUDAN"/>
          <p:cNvPicPr>
            <a:picLocks noChangeAspect="1" noChangeArrowheads="1"/>
          </p:cNvPicPr>
          <p:nvPr/>
        </p:nvPicPr>
        <p:blipFill>
          <a:blip r:embed="rId3" cstate="print"/>
          <a:srcRect/>
          <a:stretch>
            <a:fillRect/>
          </a:stretch>
        </p:blipFill>
        <p:spPr bwMode="auto">
          <a:xfrm>
            <a:off x="-36513" y="0"/>
            <a:ext cx="4608513" cy="5589588"/>
          </a:xfrm>
          <a:prstGeom prst="rect">
            <a:avLst/>
          </a:prstGeom>
          <a:noFill/>
          <a:ln w="9525">
            <a:noFill/>
            <a:miter lim="800000"/>
            <a:headEnd/>
            <a:tailEnd/>
          </a:ln>
        </p:spPr>
      </p:pic>
      <p:sp>
        <p:nvSpPr>
          <p:cNvPr id="25603" name="Text Box 3"/>
          <p:cNvSpPr txBox="1">
            <a:spLocks noChangeArrowheads="1"/>
          </p:cNvSpPr>
          <p:nvPr/>
        </p:nvSpPr>
        <p:spPr bwMode="auto">
          <a:xfrm>
            <a:off x="0" y="5584825"/>
            <a:ext cx="9144000" cy="1373188"/>
          </a:xfrm>
          <a:prstGeom prst="rect">
            <a:avLst/>
          </a:prstGeom>
          <a:solidFill>
            <a:srgbClr val="B20600"/>
          </a:solidFill>
          <a:ln w="9525">
            <a:noFill/>
            <a:miter lim="800000"/>
            <a:headEnd/>
            <a:tailEnd/>
          </a:ln>
        </p:spPr>
        <p:txBody>
          <a:bodyPr>
            <a:spAutoFit/>
          </a:bodyPr>
          <a:lstStyle/>
          <a:p>
            <a:pPr algn="ctr"/>
            <a:r>
              <a:rPr lang="en-US" sz="2800" i="1">
                <a:solidFill>
                  <a:srgbClr val="FFFF00"/>
                </a:solidFill>
              </a:rPr>
              <a:t>Care-giving falls disproportionately on women and girls, resulting in even fewer opportunities for them to gain employment or complete schooling. </a:t>
            </a:r>
            <a:r>
              <a:rPr lang="en-US" sz="1400" i="1">
                <a:solidFill>
                  <a:srgbClr val="FFFF00"/>
                </a:solidFill>
              </a:rPr>
              <a:t>(S.Miles, 1999)</a:t>
            </a:r>
          </a:p>
        </p:txBody>
      </p:sp>
      <p:pic>
        <p:nvPicPr>
          <p:cNvPr id="25604" name="Picture 4" descr="09_caregiving - bangladesh WHO"/>
          <p:cNvPicPr>
            <a:picLocks noChangeAspect="1" noChangeArrowheads="1"/>
          </p:cNvPicPr>
          <p:nvPr/>
        </p:nvPicPr>
        <p:blipFill>
          <a:blip r:embed="rId4" cstate="print"/>
          <a:srcRect/>
          <a:stretch>
            <a:fillRect/>
          </a:stretch>
        </p:blipFill>
        <p:spPr bwMode="auto">
          <a:xfrm>
            <a:off x="4500563" y="0"/>
            <a:ext cx="4643437" cy="5589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ND-02-47"/>
          <p:cNvPicPr>
            <a:picLocks noChangeAspect="1" noChangeArrowheads="1"/>
          </p:cNvPicPr>
          <p:nvPr/>
        </p:nvPicPr>
        <p:blipFill>
          <a:blip r:embed="rId3" cstate="print"/>
          <a:srcRect/>
          <a:stretch>
            <a:fillRect/>
          </a:stretch>
        </p:blipFill>
        <p:spPr bwMode="auto">
          <a:xfrm>
            <a:off x="0" y="0"/>
            <a:ext cx="9144000" cy="6092825"/>
          </a:xfrm>
          <a:prstGeom prst="rect">
            <a:avLst/>
          </a:prstGeom>
          <a:noFill/>
          <a:ln w="9525">
            <a:noFill/>
            <a:miter lim="800000"/>
            <a:headEnd/>
            <a:tailEnd/>
          </a:ln>
        </p:spPr>
      </p:pic>
      <p:sp>
        <p:nvSpPr>
          <p:cNvPr id="26627" name="Text Box 3"/>
          <p:cNvSpPr txBox="1">
            <a:spLocks noChangeArrowheads="1"/>
          </p:cNvSpPr>
          <p:nvPr/>
        </p:nvSpPr>
        <p:spPr bwMode="auto">
          <a:xfrm>
            <a:off x="0" y="5330825"/>
            <a:ext cx="9144000" cy="1554163"/>
          </a:xfrm>
          <a:prstGeom prst="rect">
            <a:avLst/>
          </a:prstGeom>
          <a:solidFill>
            <a:srgbClr val="B20600"/>
          </a:solidFill>
          <a:ln w="9525">
            <a:noFill/>
            <a:miter lim="800000"/>
            <a:headEnd/>
            <a:tailEnd/>
          </a:ln>
        </p:spPr>
        <p:txBody>
          <a:bodyPr>
            <a:spAutoFit/>
          </a:bodyPr>
          <a:lstStyle/>
          <a:p>
            <a:pPr algn="ctr"/>
            <a:r>
              <a:rPr lang="en-US" sz="3200" i="1">
                <a:solidFill>
                  <a:srgbClr val="FFFF00"/>
                </a:solidFill>
              </a:rPr>
              <a:t>Only 1-2% of persons with disabilities in developing countries receive an education</a:t>
            </a:r>
          </a:p>
          <a:p>
            <a:pPr algn="r"/>
            <a:r>
              <a:rPr lang="en-US" sz="2000" i="1">
                <a:solidFill>
                  <a:srgbClr val="FFFF00"/>
                </a:solidFill>
              </a:rPr>
              <a:t>(UNESCO, 1998)</a:t>
            </a:r>
            <a:r>
              <a:rPr lang="en-US" sz="3200"/>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00563" y="0"/>
            <a:ext cx="4643437" cy="6858000"/>
          </a:xfrm>
          <a:solidFill>
            <a:srgbClr val="B20600"/>
          </a:solidFill>
        </p:spPr>
        <p:txBody>
          <a:bodyPr/>
          <a:lstStyle/>
          <a:p>
            <a:pPr algn="ctr" eaLnBrk="1" hangingPunct="1">
              <a:lnSpc>
                <a:spcPct val="110000"/>
              </a:lnSpc>
              <a:buFont typeface="Wingdings" pitchFamily="2" charset="2"/>
              <a:buNone/>
              <a:defRPr/>
            </a:pPr>
            <a:r>
              <a:rPr lang="en-US" sz="4400" smtClean="0">
                <a:solidFill>
                  <a:srgbClr val="FFFF00"/>
                </a:solidFill>
                <a:effectLst>
                  <a:outerShdw blurRad="38100" dist="38100" dir="2700000" algn="tl">
                    <a:srgbClr val="000000"/>
                  </a:outerShdw>
                </a:effectLst>
              </a:rPr>
              <a:t>Only 1-2% of people with a disability in low income communities receive the rehabilitative services they need </a:t>
            </a:r>
          </a:p>
          <a:p>
            <a:pPr algn="ctr" eaLnBrk="1" hangingPunct="1">
              <a:lnSpc>
                <a:spcPct val="110000"/>
              </a:lnSpc>
              <a:buFont typeface="Wingdings" pitchFamily="2" charset="2"/>
              <a:buNone/>
              <a:defRPr/>
            </a:pPr>
            <a:endParaRPr lang="en-US" sz="4800" smtClean="0">
              <a:solidFill>
                <a:srgbClr val="FFFF00"/>
              </a:solidFill>
              <a:effectLst>
                <a:outerShdw blurRad="38100" dist="38100" dir="2700000" algn="tl">
                  <a:srgbClr val="000000"/>
                </a:outerShdw>
              </a:effectLst>
            </a:endParaRPr>
          </a:p>
          <a:p>
            <a:pPr algn="r" eaLnBrk="1" hangingPunct="1">
              <a:lnSpc>
                <a:spcPct val="110000"/>
              </a:lnSpc>
              <a:buFont typeface="Wingdings" pitchFamily="2" charset="2"/>
              <a:buNone/>
              <a:defRPr/>
            </a:pPr>
            <a:r>
              <a:rPr lang="en-US" sz="1800" smtClean="0">
                <a:solidFill>
                  <a:srgbClr val="FFFF00"/>
                </a:solidFill>
                <a:effectLst>
                  <a:outerShdw blurRad="38100" dist="38100" dir="2700000" algn="tl">
                    <a:srgbClr val="000000"/>
                  </a:outerShdw>
                </a:effectLst>
              </a:rPr>
              <a:t>(May- Teerink, World Bank, 1999).</a:t>
            </a:r>
          </a:p>
          <a:p>
            <a:pPr algn="ctr" eaLnBrk="1" hangingPunct="1">
              <a:lnSpc>
                <a:spcPct val="110000"/>
              </a:lnSpc>
              <a:defRPr/>
            </a:pPr>
            <a:endParaRPr lang="en-US" sz="2800" smtClean="0">
              <a:solidFill>
                <a:srgbClr val="FFFF00"/>
              </a:solidFill>
              <a:effectLst>
                <a:outerShdw blurRad="38100" dist="38100" dir="2700000" algn="tl">
                  <a:srgbClr val="000000"/>
                </a:outerShdw>
              </a:effectLst>
            </a:endParaRPr>
          </a:p>
        </p:txBody>
      </p:sp>
      <p:pic>
        <p:nvPicPr>
          <p:cNvPr id="27651" name="Picture 3" descr="P7050114"/>
          <p:cNvPicPr>
            <a:picLocks noChangeAspect="1" noChangeArrowheads="1"/>
          </p:cNvPicPr>
          <p:nvPr/>
        </p:nvPicPr>
        <p:blipFill>
          <a:blip r:embed="rId3" cstate="print"/>
          <a:srcRect/>
          <a:stretch>
            <a:fillRect/>
          </a:stretch>
        </p:blipFill>
        <p:spPr bwMode="auto">
          <a:xfrm>
            <a:off x="0" y="0"/>
            <a:ext cx="485933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5373688"/>
            <a:ext cx="9144000" cy="1430337"/>
          </a:xfrm>
          <a:solidFill>
            <a:srgbClr val="B20600"/>
          </a:solidFill>
        </p:spPr>
        <p:txBody>
          <a:bodyPr/>
          <a:lstStyle/>
          <a:p>
            <a:pPr eaLnBrk="1" hangingPunct="1">
              <a:lnSpc>
                <a:spcPct val="120000"/>
              </a:lnSpc>
            </a:pPr>
            <a:r>
              <a:rPr lang="en-AU" sz="3200" smtClean="0">
                <a:solidFill>
                  <a:srgbClr val="FFFF00"/>
                </a:solidFill>
              </a:rPr>
              <a:t>Almost half of the children who go blind will die within two years of losing their sight </a:t>
            </a:r>
            <a:r>
              <a:rPr lang="en-AU" sz="1200" smtClean="0">
                <a:solidFill>
                  <a:srgbClr val="FFFF00"/>
                </a:solidFill>
              </a:rPr>
              <a:t>(CBMI, 2006)</a:t>
            </a:r>
          </a:p>
        </p:txBody>
      </p:sp>
      <p:pic>
        <p:nvPicPr>
          <p:cNvPr id="28675" name="Picture 3"/>
          <p:cNvPicPr>
            <a:picLocks noGrp="1" noChangeAspect="1" noChangeArrowheads="1"/>
          </p:cNvPicPr>
          <p:nvPr>
            <p:ph idx="1"/>
          </p:nvPr>
        </p:nvPicPr>
        <p:blipFill>
          <a:blip r:embed="rId2" cstate="print"/>
          <a:srcRect/>
          <a:stretch>
            <a:fillRect/>
          </a:stretch>
        </p:blipFill>
        <p:spPr>
          <a:xfrm>
            <a:off x="0" y="0"/>
            <a:ext cx="9144000" cy="5445125"/>
          </a:xfrm>
          <a:solidFill>
            <a:srgbClr val="B20600"/>
          </a:solid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RAHN child"/>
          <p:cNvPicPr>
            <a:picLocks noChangeAspect="1" noChangeArrowheads="1"/>
          </p:cNvPicPr>
          <p:nvPr/>
        </p:nvPicPr>
        <p:blipFill>
          <a:blip r:embed="rId3" cstate="print"/>
          <a:srcRect/>
          <a:stretch>
            <a:fillRect/>
          </a:stretch>
        </p:blipFill>
        <p:spPr bwMode="auto">
          <a:xfrm>
            <a:off x="4038600" y="0"/>
            <a:ext cx="5105400" cy="6861175"/>
          </a:xfrm>
          <a:prstGeom prst="rect">
            <a:avLst/>
          </a:prstGeom>
          <a:noFill/>
          <a:ln w="9525">
            <a:noFill/>
            <a:miter lim="800000"/>
            <a:headEnd/>
            <a:tailEnd/>
          </a:ln>
        </p:spPr>
      </p:pic>
      <p:sp>
        <p:nvSpPr>
          <p:cNvPr id="29699" name="Text Box 3"/>
          <p:cNvSpPr txBox="1">
            <a:spLocks noChangeArrowheads="1"/>
          </p:cNvSpPr>
          <p:nvPr/>
        </p:nvSpPr>
        <p:spPr bwMode="auto">
          <a:xfrm>
            <a:off x="0" y="61913"/>
            <a:ext cx="4211638" cy="6751637"/>
          </a:xfrm>
          <a:prstGeom prst="rect">
            <a:avLst/>
          </a:prstGeom>
          <a:solidFill>
            <a:srgbClr val="B20600"/>
          </a:solidFill>
          <a:ln w="9525">
            <a:noFill/>
            <a:miter lim="800000"/>
            <a:headEnd/>
            <a:tailEnd/>
          </a:ln>
        </p:spPr>
        <p:txBody>
          <a:bodyPr>
            <a:spAutoFit/>
          </a:bodyPr>
          <a:lstStyle/>
          <a:p>
            <a:pPr algn="ctr">
              <a:lnSpc>
                <a:spcPct val="120000"/>
              </a:lnSpc>
            </a:pPr>
            <a:endParaRPr lang="en-US" sz="3600">
              <a:solidFill>
                <a:srgbClr val="FFFF99"/>
              </a:solidFill>
            </a:endParaRPr>
          </a:p>
          <a:p>
            <a:pPr algn="ctr">
              <a:lnSpc>
                <a:spcPct val="120000"/>
              </a:lnSpc>
            </a:pPr>
            <a:r>
              <a:rPr lang="en-US" sz="3600">
                <a:solidFill>
                  <a:srgbClr val="FFFF99"/>
                </a:solidFill>
              </a:rPr>
              <a:t>As many as 20 million women per year suffer disability &amp; long term complications as a result of pregnancy &amp; childbirth</a:t>
            </a:r>
            <a:r>
              <a:rPr lang="en-US" sz="2000"/>
              <a:t> </a:t>
            </a:r>
          </a:p>
          <a:p>
            <a:pPr algn="ctr">
              <a:lnSpc>
                <a:spcPct val="120000"/>
              </a:lnSpc>
            </a:pPr>
            <a:endParaRPr lang="en-US" sz="2000"/>
          </a:p>
          <a:p>
            <a:pPr algn="ctr">
              <a:lnSpc>
                <a:spcPct val="120000"/>
              </a:lnSpc>
            </a:pPr>
            <a:r>
              <a:rPr lang="en-US" sz="2000"/>
              <a:t> </a:t>
            </a:r>
            <a:r>
              <a:rPr lang="en-US">
                <a:solidFill>
                  <a:srgbClr val="FFFF99"/>
                </a:solidFill>
              </a:rPr>
              <a:t>(UNFPA).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ig kano mohamed"/>
          <p:cNvPicPr>
            <a:picLocks noGrp="1" noChangeAspect="1" noChangeArrowheads="1"/>
          </p:cNvPicPr>
          <p:nvPr>
            <p:ph sz="half" idx="4294967295"/>
          </p:nvPr>
        </p:nvPicPr>
        <p:blipFill>
          <a:blip r:embed="rId3" cstate="print"/>
          <a:srcRect/>
          <a:stretch>
            <a:fillRect/>
          </a:stretch>
        </p:blipFill>
        <p:spPr>
          <a:xfrm>
            <a:off x="0" y="0"/>
            <a:ext cx="9144000" cy="5068888"/>
          </a:xfrm>
          <a:noFill/>
        </p:spPr>
      </p:pic>
      <p:sp>
        <p:nvSpPr>
          <p:cNvPr id="30723" name="Text Box 3"/>
          <p:cNvSpPr txBox="1">
            <a:spLocks noChangeArrowheads="1"/>
          </p:cNvSpPr>
          <p:nvPr/>
        </p:nvSpPr>
        <p:spPr bwMode="auto">
          <a:xfrm>
            <a:off x="0" y="5029200"/>
            <a:ext cx="9144000" cy="1844675"/>
          </a:xfrm>
          <a:prstGeom prst="rect">
            <a:avLst/>
          </a:prstGeom>
          <a:solidFill>
            <a:srgbClr val="B20600"/>
          </a:solidFill>
          <a:ln w="9525">
            <a:noFill/>
            <a:miter lim="800000"/>
            <a:headEnd/>
            <a:tailEnd/>
          </a:ln>
        </p:spPr>
        <p:txBody>
          <a:bodyPr>
            <a:spAutoFit/>
          </a:bodyPr>
          <a:lstStyle/>
          <a:p>
            <a:pPr algn="ctr">
              <a:lnSpc>
                <a:spcPct val="120000"/>
              </a:lnSpc>
            </a:pPr>
            <a:r>
              <a:rPr lang="en-US" sz="3200">
                <a:solidFill>
                  <a:srgbClr val="FFFF99"/>
                </a:solidFill>
              </a:rPr>
              <a:t>Mortality of children with disabilities can be as high as 80% even in countries where overall under-five mortality rate is below 20%. </a:t>
            </a:r>
            <a:r>
              <a:rPr lang="en-US">
                <a:solidFill>
                  <a:srgbClr val="FFFF99"/>
                </a:solidFill>
              </a:rPr>
              <a:t>(DFID).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581150"/>
          </a:xfrm>
          <a:solidFill>
            <a:srgbClr val="B20600"/>
          </a:solidFill>
        </p:spPr>
        <p:txBody>
          <a:bodyPr/>
          <a:lstStyle/>
          <a:p>
            <a:pPr eaLnBrk="1" hangingPunct="1">
              <a:lnSpc>
                <a:spcPct val="130000"/>
              </a:lnSpc>
            </a:pPr>
            <a:r>
              <a:rPr lang="en-US" sz="2400" smtClean="0">
                <a:solidFill>
                  <a:srgbClr val="FFFF00"/>
                </a:solidFill>
              </a:rPr>
              <a:t>For every child killed  in war, three are permanently disabled   </a:t>
            </a:r>
            <a:r>
              <a:rPr lang="en-US" sz="1400" smtClean="0">
                <a:solidFill>
                  <a:srgbClr val="FFFF00"/>
                </a:solidFill>
              </a:rPr>
              <a:t>(UNICEF).</a:t>
            </a:r>
            <a:r>
              <a:rPr lang="en-US" sz="2000" smtClean="0"/>
              <a:t> </a:t>
            </a:r>
            <a:endParaRPr lang="en-AU" sz="2000" smtClean="0"/>
          </a:p>
        </p:txBody>
      </p:sp>
      <p:pic>
        <p:nvPicPr>
          <p:cNvPr id="31747" name="Picture 3" descr="nig ochadamu ojechegbe"/>
          <p:cNvPicPr>
            <a:picLocks noGrp="1" noChangeAspect="1" noChangeArrowheads="1"/>
          </p:cNvPicPr>
          <p:nvPr>
            <p:ph sz="half" idx="1"/>
          </p:nvPr>
        </p:nvPicPr>
        <p:blipFill>
          <a:blip r:embed="rId3" cstate="print"/>
          <a:srcRect/>
          <a:stretch>
            <a:fillRect/>
          </a:stretch>
        </p:blipFill>
        <p:spPr>
          <a:xfrm>
            <a:off x="-36513" y="1216025"/>
            <a:ext cx="9180513" cy="5668963"/>
          </a:xfrm>
          <a:noFill/>
        </p:spPr>
      </p:pic>
      <p:sp>
        <p:nvSpPr>
          <p:cNvPr id="111620" name="Rectangle 4"/>
          <p:cNvSpPr>
            <a:spLocks noChangeArrowheads="1"/>
          </p:cNvSpPr>
          <p:nvPr/>
        </p:nvSpPr>
        <p:spPr bwMode="auto">
          <a:xfrm>
            <a:off x="5638800" y="4495800"/>
            <a:ext cx="3048000" cy="1630363"/>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Char char="n"/>
              <a:defRPr/>
            </a:pPr>
            <a:endParaRPr lang="en-AU" sz="2400">
              <a:effectLst>
                <a:outerShdw blurRad="38100" dist="38100" dir="2700000" algn="tl">
                  <a:srgbClr val="FFFFFF"/>
                </a:outerShdw>
              </a:effectLst>
              <a:cs typeface="Arial" charset="0"/>
            </a:endParaRPr>
          </a:p>
        </p:txBody>
      </p:sp>
      <p:sp>
        <p:nvSpPr>
          <p:cNvPr id="111621" name="Rectangle 5"/>
          <p:cNvSpPr>
            <a:spLocks noChangeArrowheads="1"/>
          </p:cNvSpPr>
          <p:nvPr/>
        </p:nvSpPr>
        <p:spPr bwMode="auto">
          <a:xfrm>
            <a:off x="5638800" y="4495800"/>
            <a:ext cx="3048000" cy="1630363"/>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Char char="n"/>
              <a:defRPr/>
            </a:pPr>
            <a:endParaRPr lang="en-AU" sz="2400">
              <a:effectLst>
                <a:outerShdw blurRad="38100" dist="38100" dir="2700000" algn="tl">
                  <a:srgbClr val="FFFFFF"/>
                </a:outerShdw>
              </a:effectLst>
              <a:cs typeface="Arial" charset="0"/>
            </a:endParaRPr>
          </a:p>
        </p:txBody>
      </p:sp>
      <p:sp>
        <p:nvSpPr>
          <p:cNvPr id="111622" name="Text Box 6"/>
          <p:cNvSpPr txBox="1">
            <a:spLocks noChangeArrowheads="1"/>
          </p:cNvSpPr>
          <p:nvPr/>
        </p:nvSpPr>
        <p:spPr bwMode="auto">
          <a:xfrm>
            <a:off x="2411413" y="6308725"/>
            <a:ext cx="6732587" cy="366713"/>
          </a:xfrm>
          <a:prstGeom prst="rect">
            <a:avLst/>
          </a:prstGeom>
          <a:noFill/>
          <a:ln w="9525">
            <a:noFill/>
            <a:miter lim="800000"/>
            <a:headEnd/>
            <a:tailEnd/>
          </a:ln>
          <a:effectLst/>
        </p:spPr>
        <p:txBody>
          <a:bodyPr>
            <a:spAutoFit/>
          </a:bodyPr>
          <a:lstStyle/>
          <a:p>
            <a:pPr algn="r">
              <a:spcBef>
                <a:spcPct val="50000"/>
              </a:spcBef>
              <a:defRPr/>
            </a:pPr>
            <a:endParaRPr lang="en-AU">
              <a:solidFill>
                <a:srgbClr val="FFFF99"/>
              </a:solidFill>
              <a:effectLst>
                <a:outerShdw blurRad="38100" dist="38100" dir="2700000" algn="tl">
                  <a:srgbClr val="000000"/>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215900"/>
            <a:ext cx="8229600" cy="3700463"/>
          </a:xfrm>
        </p:spPr>
        <p:txBody>
          <a:bodyPr/>
          <a:lstStyle/>
          <a:p>
            <a:pPr eaLnBrk="1" hangingPunct="1">
              <a:buFontTx/>
              <a:buNone/>
            </a:pPr>
            <a:r>
              <a:rPr lang="en-US" sz="8800" smtClean="0"/>
              <a:t>?? Disability </a:t>
            </a:r>
          </a:p>
          <a:p>
            <a:pPr eaLnBrk="1" hangingPunct="1"/>
            <a:endParaRPr lang="en-US" sz="8800" smtClean="0"/>
          </a:p>
        </p:txBody>
      </p:sp>
      <p:pic>
        <p:nvPicPr>
          <p:cNvPr id="6147" name="Picture 2" descr="C:\Documents and Settings\admin\Desktop\disabiliy.jpg"/>
          <p:cNvPicPr>
            <a:picLocks noChangeAspect="1" noChangeArrowheads="1"/>
          </p:cNvPicPr>
          <p:nvPr/>
        </p:nvPicPr>
        <p:blipFill>
          <a:blip r:embed="rId2" cstate="print"/>
          <a:srcRect/>
          <a:stretch>
            <a:fillRect/>
          </a:stretch>
        </p:blipFill>
        <p:spPr bwMode="auto">
          <a:xfrm>
            <a:off x="2916238" y="1958975"/>
            <a:ext cx="2674937" cy="2674938"/>
          </a:xfrm>
          <a:prstGeom prst="rect">
            <a:avLst/>
          </a:prstGeom>
          <a:noFill/>
          <a:ln w="9525">
            <a:noFill/>
            <a:miter lim="800000"/>
            <a:headEnd/>
            <a:tailEnd/>
          </a:ln>
        </p:spPr>
      </p:pic>
      <p:pic>
        <p:nvPicPr>
          <p:cNvPr id="6148" name="Picture 3" descr="C:\Documents and Settings\admin\Desktop\attitudes.gif"/>
          <p:cNvPicPr>
            <a:picLocks noChangeAspect="1" noChangeArrowheads="1"/>
          </p:cNvPicPr>
          <p:nvPr/>
        </p:nvPicPr>
        <p:blipFill>
          <a:blip r:embed="rId3" cstate="print"/>
          <a:srcRect/>
          <a:stretch>
            <a:fillRect/>
          </a:stretch>
        </p:blipFill>
        <p:spPr bwMode="auto">
          <a:xfrm>
            <a:off x="2852738" y="4779963"/>
            <a:ext cx="2738437" cy="200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508625" y="0"/>
            <a:ext cx="3635375" cy="6858000"/>
          </a:xfrm>
          <a:solidFill>
            <a:srgbClr val="B20600"/>
          </a:solidFill>
        </p:spPr>
        <p:txBody>
          <a:bodyPr/>
          <a:lstStyle/>
          <a:p>
            <a:pPr eaLnBrk="1" hangingPunct="1">
              <a:lnSpc>
                <a:spcPct val="160000"/>
              </a:lnSpc>
            </a:pPr>
            <a:r>
              <a:rPr lang="en-AU" sz="3200" smtClean="0">
                <a:solidFill>
                  <a:srgbClr val="FFFF99"/>
                </a:solidFill>
              </a:rPr>
              <a:t>At least 10m children worldwide have been traumatised by armed conflict.</a:t>
            </a:r>
            <a:r>
              <a:rPr lang="en-AU" sz="2400" smtClean="0">
                <a:solidFill>
                  <a:srgbClr val="FFFF99"/>
                </a:solidFill>
              </a:rPr>
              <a:t> </a:t>
            </a:r>
            <a:br>
              <a:rPr lang="en-AU" sz="2400" smtClean="0">
                <a:solidFill>
                  <a:srgbClr val="FFFF99"/>
                </a:solidFill>
              </a:rPr>
            </a:br>
            <a:r>
              <a:rPr lang="en-AU" sz="2400" smtClean="0">
                <a:solidFill>
                  <a:srgbClr val="FFFF99"/>
                </a:solidFill>
              </a:rPr>
              <a:t/>
            </a:r>
            <a:br>
              <a:rPr lang="en-AU" sz="2400" smtClean="0">
                <a:solidFill>
                  <a:srgbClr val="FFFF99"/>
                </a:solidFill>
              </a:rPr>
            </a:br>
            <a:r>
              <a:rPr lang="en-AU" sz="1100" smtClean="0">
                <a:solidFill>
                  <a:srgbClr val="FFFF99"/>
                </a:solidFill>
              </a:rPr>
              <a:t>(UNICEF)</a:t>
            </a:r>
          </a:p>
        </p:txBody>
      </p:sp>
      <p:pic>
        <p:nvPicPr>
          <p:cNvPr id="32771" name="Picture 3" descr="P837 Laos TRA"/>
          <p:cNvPicPr>
            <a:picLocks noGrp="1" noChangeAspect="1" noChangeArrowheads="1"/>
          </p:cNvPicPr>
          <p:nvPr>
            <p:ph sz="half" idx="2"/>
          </p:nvPr>
        </p:nvPicPr>
        <p:blipFill>
          <a:blip r:embed="rId3" cstate="print"/>
          <a:srcRect/>
          <a:stretch>
            <a:fillRect/>
          </a:stretch>
        </p:blipFill>
        <p:spPr>
          <a:xfrm>
            <a:off x="-182563" y="0"/>
            <a:ext cx="5691188" cy="6858000"/>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ED0151"/>
          <p:cNvPicPr>
            <a:picLocks noChangeAspect="1" noChangeArrowheads="1"/>
          </p:cNvPicPr>
          <p:nvPr/>
        </p:nvPicPr>
        <p:blipFill>
          <a:blip r:embed="rId3" cstate="print"/>
          <a:srcRect/>
          <a:stretch>
            <a:fillRect/>
          </a:stretch>
        </p:blipFill>
        <p:spPr bwMode="auto">
          <a:xfrm>
            <a:off x="0" y="-3175"/>
            <a:ext cx="4962525" cy="6861175"/>
          </a:xfrm>
          <a:prstGeom prst="rect">
            <a:avLst/>
          </a:prstGeom>
          <a:noFill/>
          <a:ln w="9525">
            <a:noFill/>
            <a:miter lim="800000"/>
            <a:headEnd/>
            <a:tailEnd/>
          </a:ln>
        </p:spPr>
      </p:pic>
      <p:sp>
        <p:nvSpPr>
          <p:cNvPr id="33795" name="Text Box 3"/>
          <p:cNvSpPr txBox="1">
            <a:spLocks noChangeArrowheads="1"/>
          </p:cNvSpPr>
          <p:nvPr/>
        </p:nvSpPr>
        <p:spPr bwMode="auto">
          <a:xfrm>
            <a:off x="4787900" y="0"/>
            <a:ext cx="4356100" cy="6827838"/>
          </a:xfrm>
          <a:prstGeom prst="rect">
            <a:avLst/>
          </a:prstGeom>
          <a:solidFill>
            <a:srgbClr val="B20600"/>
          </a:solidFill>
          <a:ln w="9525">
            <a:noFill/>
            <a:miter lim="800000"/>
            <a:headEnd/>
            <a:tailEnd/>
          </a:ln>
        </p:spPr>
        <p:txBody>
          <a:bodyPr>
            <a:spAutoFit/>
          </a:bodyPr>
          <a:lstStyle/>
          <a:p>
            <a:pPr algn="ctr">
              <a:lnSpc>
                <a:spcPct val="130000"/>
              </a:lnSpc>
            </a:pPr>
            <a:r>
              <a:rPr lang="en-US" sz="4000">
                <a:solidFill>
                  <a:srgbClr val="FFFF99"/>
                </a:solidFill>
              </a:rPr>
              <a:t>Women and girls with disabilities are twice to three times more likely to be victims of physical and sexual abuse. </a:t>
            </a:r>
          </a:p>
          <a:p>
            <a:pPr algn="ctr">
              <a:lnSpc>
                <a:spcPct val="130000"/>
              </a:lnSpc>
            </a:pPr>
            <a:endParaRPr lang="en-US" sz="2000">
              <a:solidFill>
                <a:srgbClr val="FFFF99"/>
              </a:solidFill>
            </a:endParaRPr>
          </a:p>
          <a:p>
            <a:pPr algn="ctr">
              <a:lnSpc>
                <a:spcPct val="130000"/>
              </a:lnSpc>
            </a:pPr>
            <a:endParaRPr lang="en-US" sz="2000">
              <a:solidFill>
                <a:srgbClr val="FFFF99"/>
              </a:solidFill>
            </a:endParaRPr>
          </a:p>
          <a:p>
            <a:pPr algn="r">
              <a:lnSpc>
                <a:spcPct val="130000"/>
              </a:lnSpc>
            </a:pPr>
            <a:r>
              <a:rPr lang="en-US" sz="2000">
                <a:solidFill>
                  <a:srgbClr val="FFFF99"/>
                </a:solidFill>
              </a:rPr>
              <a:t>(DFID).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VI Mansera Balakot 024"/>
          <p:cNvPicPr>
            <a:picLocks noGrp="1" noChangeAspect="1" noChangeArrowheads="1"/>
          </p:cNvPicPr>
          <p:nvPr>
            <p:ph/>
          </p:nvPr>
        </p:nvPicPr>
        <p:blipFill>
          <a:blip r:embed="rId2" cstate="print"/>
          <a:srcRect/>
          <a:stretch>
            <a:fillRect/>
          </a:stretch>
        </p:blipFill>
        <p:spPr>
          <a:xfrm>
            <a:off x="-36513" y="836613"/>
            <a:ext cx="9180513" cy="6272212"/>
          </a:xfrm>
          <a:noFill/>
        </p:spPr>
      </p:pic>
      <p:sp>
        <p:nvSpPr>
          <p:cNvPr id="34819" name="Text Box 3"/>
          <p:cNvSpPr txBox="1">
            <a:spLocks noChangeArrowheads="1"/>
          </p:cNvSpPr>
          <p:nvPr/>
        </p:nvSpPr>
        <p:spPr bwMode="auto">
          <a:xfrm>
            <a:off x="0" y="0"/>
            <a:ext cx="9144000" cy="1165225"/>
          </a:xfrm>
          <a:prstGeom prst="rect">
            <a:avLst/>
          </a:prstGeom>
          <a:solidFill>
            <a:srgbClr val="B20600"/>
          </a:solidFill>
          <a:ln w="9525">
            <a:noFill/>
            <a:miter lim="800000"/>
            <a:headEnd/>
            <a:tailEnd/>
          </a:ln>
        </p:spPr>
        <p:txBody>
          <a:bodyPr>
            <a:spAutoFit/>
          </a:bodyPr>
          <a:lstStyle/>
          <a:p>
            <a:pPr algn="ctr">
              <a:lnSpc>
                <a:spcPct val="110000"/>
              </a:lnSpc>
              <a:spcBef>
                <a:spcPct val="50000"/>
              </a:spcBef>
            </a:pPr>
            <a:r>
              <a:rPr lang="en-AU" sz="3200">
                <a:solidFill>
                  <a:srgbClr val="F9FD51"/>
                </a:solidFill>
              </a:rPr>
              <a:t>People with a disability are often overlooked in emergency/ humanitarian responses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BLIND MAN LOIBORSOIT"/>
          <p:cNvPicPr>
            <a:picLocks noChangeAspect="1" noChangeArrowheads="1"/>
          </p:cNvPicPr>
          <p:nvPr/>
        </p:nvPicPr>
        <p:blipFill>
          <a:blip r:embed="rId3" cstate="print"/>
          <a:srcRect/>
          <a:stretch>
            <a:fillRect/>
          </a:stretch>
        </p:blipFill>
        <p:spPr bwMode="auto">
          <a:xfrm>
            <a:off x="0" y="669925"/>
            <a:ext cx="9144000" cy="5280025"/>
          </a:xfrm>
          <a:prstGeom prst="rect">
            <a:avLst/>
          </a:prstGeom>
          <a:noFill/>
          <a:ln w="9525">
            <a:noFill/>
            <a:miter lim="800000"/>
            <a:headEnd/>
            <a:tailEnd/>
          </a:ln>
        </p:spPr>
      </p:pic>
      <p:sp>
        <p:nvSpPr>
          <p:cNvPr id="35843" name="Text Box 3"/>
          <p:cNvSpPr txBox="1">
            <a:spLocks noChangeArrowheads="1"/>
          </p:cNvSpPr>
          <p:nvPr/>
        </p:nvSpPr>
        <p:spPr bwMode="auto">
          <a:xfrm>
            <a:off x="0" y="5876925"/>
            <a:ext cx="9144000" cy="946150"/>
          </a:xfrm>
          <a:prstGeom prst="rect">
            <a:avLst/>
          </a:prstGeom>
          <a:solidFill>
            <a:srgbClr val="B20600"/>
          </a:solidFill>
          <a:ln w="9525">
            <a:noFill/>
            <a:miter lim="800000"/>
            <a:headEnd/>
            <a:tailEnd/>
          </a:ln>
        </p:spPr>
        <p:txBody>
          <a:bodyPr>
            <a:spAutoFit/>
          </a:bodyPr>
          <a:lstStyle/>
          <a:p>
            <a:r>
              <a:rPr lang="en-US" sz="2400"/>
              <a:t> </a:t>
            </a:r>
            <a:r>
              <a:rPr lang="en-US" sz="2800" b="1">
                <a:solidFill>
                  <a:srgbClr val="FFFF99"/>
                </a:solidFill>
              </a:rPr>
              <a:t>…and people with disabilities are disproportionately poor.”</a:t>
            </a:r>
            <a:r>
              <a:rPr lang="en-US" sz="2800">
                <a:solidFill>
                  <a:srgbClr val="FFFF99"/>
                </a:solidFill>
              </a:rPr>
              <a:t>    </a:t>
            </a:r>
            <a:r>
              <a:rPr lang="en-US">
                <a:solidFill>
                  <a:srgbClr val="FFFF99"/>
                </a:solidFill>
              </a:rPr>
              <a:t>(Holzmann, R. World Bank.)</a:t>
            </a:r>
          </a:p>
        </p:txBody>
      </p:sp>
      <p:sp>
        <p:nvSpPr>
          <p:cNvPr id="35844" name="Text Box 4"/>
          <p:cNvSpPr txBox="1">
            <a:spLocks noChangeArrowheads="1"/>
          </p:cNvSpPr>
          <p:nvPr/>
        </p:nvSpPr>
        <p:spPr bwMode="auto">
          <a:xfrm>
            <a:off x="0" y="0"/>
            <a:ext cx="9144000" cy="1066800"/>
          </a:xfrm>
          <a:prstGeom prst="rect">
            <a:avLst/>
          </a:prstGeom>
          <a:solidFill>
            <a:srgbClr val="B20600"/>
          </a:solidFill>
          <a:ln w="9525">
            <a:noFill/>
            <a:miter lim="800000"/>
            <a:headEnd/>
            <a:tailEnd/>
          </a:ln>
        </p:spPr>
        <p:txBody>
          <a:bodyPr>
            <a:spAutoFit/>
          </a:bodyPr>
          <a:lstStyle/>
          <a:p>
            <a:r>
              <a:rPr lang="en-US" sz="3200" b="1">
                <a:solidFill>
                  <a:srgbClr val="FFFF99"/>
                </a:solidFill>
              </a:rPr>
              <a:t>Poor people are disproportionately disabled…</a:t>
            </a:r>
          </a:p>
          <a:p>
            <a:r>
              <a:rPr lang="en-US" sz="3200" b="1">
                <a:solidFill>
                  <a:schemeClr val="bg1"/>
                </a:solidFill>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446088" y="398463"/>
            <a:ext cx="7777162" cy="1446212"/>
          </a:xfrm>
          <a:prstGeom prst="rect">
            <a:avLst/>
          </a:prstGeom>
          <a:noFill/>
          <a:ln w="9525">
            <a:noFill/>
            <a:miter lim="800000"/>
            <a:headEnd/>
            <a:tailEnd/>
          </a:ln>
        </p:spPr>
        <p:txBody>
          <a:bodyPr>
            <a:spAutoFit/>
          </a:bodyPr>
          <a:lstStyle/>
          <a:p>
            <a:r>
              <a:rPr lang="en-GB" sz="4400" b="1"/>
              <a:t>Social Responsibility  </a:t>
            </a:r>
          </a:p>
          <a:p>
            <a:endParaRPr lang="en-US" sz="4400" b="1"/>
          </a:p>
        </p:txBody>
      </p:sp>
      <p:pic>
        <p:nvPicPr>
          <p:cNvPr id="36867" name="Picture 2" descr="C:\Documents and Settings\admin\Desktop\social responsibility1.jpg"/>
          <p:cNvPicPr>
            <a:picLocks noChangeAspect="1" noChangeArrowheads="1"/>
          </p:cNvPicPr>
          <p:nvPr/>
        </p:nvPicPr>
        <p:blipFill>
          <a:blip r:embed="rId2" cstate="print"/>
          <a:srcRect/>
          <a:stretch>
            <a:fillRect/>
          </a:stretch>
        </p:blipFill>
        <p:spPr bwMode="auto">
          <a:xfrm>
            <a:off x="2016125" y="2752725"/>
            <a:ext cx="5111750" cy="4029075"/>
          </a:xfrm>
          <a:prstGeom prst="rect">
            <a:avLst/>
          </a:prstGeom>
          <a:noFill/>
          <a:ln w="9525">
            <a:noFill/>
            <a:miter lim="800000"/>
            <a:headEnd/>
            <a:tailEnd/>
          </a:ln>
        </p:spPr>
      </p:pic>
      <p:pic>
        <p:nvPicPr>
          <p:cNvPr id="36868" name="Picture 3" descr="C:\Documents and Settings\admin\Desktop\social responsibility.jpg"/>
          <p:cNvPicPr>
            <a:picLocks noChangeAspect="1" noChangeArrowheads="1"/>
          </p:cNvPicPr>
          <p:nvPr/>
        </p:nvPicPr>
        <p:blipFill>
          <a:blip r:embed="rId3" cstate="print"/>
          <a:srcRect/>
          <a:stretch>
            <a:fillRect/>
          </a:stretch>
        </p:blipFill>
        <p:spPr bwMode="auto">
          <a:xfrm>
            <a:off x="7497763" y="0"/>
            <a:ext cx="1646237"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Social Responsibility </a:t>
            </a:r>
          </a:p>
        </p:txBody>
      </p:sp>
      <p:sp>
        <p:nvSpPr>
          <p:cNvPr id="59395" name="Rectangle 3"/>
          <p:cNvSpPr>
            <a:spLocks noGrp="1" noChangeArrowheads="1"/>
          </p:cNvSpPr>
          <p:nvPr>
            <p:ph type="body" idx="1"/>
          </p:nvPr>
        </p:nvSpPr>
        <p:spPr>
          <a:xfrm>
            <a:off x="381000" y="1524000"/>
            <a:ext cx="8458200" cy="1371600"/>
          </a:xfrm>
          <a:effectLst>
            <a:outerShdw dist="35921" dir="2700000" algn="ctr" rotWithShape="0">
              <a:srgbClr val="FFCCCC"/>
            </a:outerShdw>
          </a:effectLst>
        </p:spPr>
        <p:txBody>
          <a:bodyPr/>
          <a:lstStyle/>
          <a:p>
            <a:pPr marL="685800" indent="-685800" eaLnBrk="1" hangingPunct="1">
              <a:lnSpc>
                <a:spcPct val="90000"/>
              </a:lnSpc>
              <a:defRPr/>
            </a:pPr>
            <a:r>
              <a:rPr lang="en-US" sz="2400" b="1" dirty="0" smtClean="0">
                <a:effectLst>
                  <a:outerShdw blurRad="38100" dist="38100" dir="2700000" algn="tl">
                    <a:srgbClr val="000000">
                      <a:alpha val="43137"/>
                    </a:srgbClr>
                  </a:outerShdw>
                </a:effectLst>
              </a:rPr>
              <a:t>right to education without discrimination on the basis of equal opportunity</a:t>
            </a:r>
          </a:p>
          <a:p>
            <a:pPr marL="685800" indent="-685800" eaLnBrk="1" hangingPunct="1">
              <a:lnSpc>
                <a:spcPct val="40000"/>
              </a:lnSpc>
              <a:buFont typeface="Wingdings" pitchFamily="2" charset="2"/>
              <a:buNone/>
              <a:defRPr/>
            </a:pPr>
            <a:r>
              <a:rPr lang="en-US" dirty="0" smtClean="0">
                <a:effectLst>
                  <a:outerShdw blurRad="38100" dist="38100" dir="2700000" algn="tl">
                    <a:srgbClr val="000000">
                      <a:alpha val="43137"/>
                    </a:srgbClr>
                  </a:outerShdw>
                </a:effectLst>
              </a:rPr>
              <a:t>	</a:t>
            </a:r>
            <a:r>
              <a:rPr lang="en-US" sz="1800" i="1" dirty="0" smtClean="0">
                <a:effectLst>
                  <a:outerShdw blurRad="38100" dist="38100" dir="2700000" algn="tl">
                    <a:srgbClr val="000000">
                      <a:alpha val="43137"/>
                    </a:srgbClr>
                  </a:outerShdw>
                </a:effectLst>
                <a:latin typeface="Times New Roman" pitchFamily="18" charset="0"/>
                <a:cs typeface="Times New Roman" pitchFamily="18" charset="0"/>
              </a:rPr>
              <a:t>inclusive education - at all levels - lifelong learning</a:t>
            </a:r>
          </a:p>
        </p:txBody>
      </p:sp>
      <p:sp>
        <p:nvSpPr>
          <p:cNvPr id="37892" name="Rectangle 4"/>
          <p:cNvSpPr>
            <a:spLocks noChangeArrowheads="1"/>
          </p:cNvSpPr>
          <p:nvPr/>
        </p:nvSpPr>
        <p:spPr bwMode="auto">
          <a:xfrm>
            <a:off x="0" y="4953000"/>
            <a:ext cx="2743200" cy="175260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55000"/>
              <a:buFont typeface="Wingdings" pitchFamily="2" charset="2"/>
              <a:buNone/>
            </a:pPr>
            <a:r>
              <a:rPr kumimoji="1" lang="en-US" sz="1600">
                <a:latin typeface="Futura XBlkCnIt BT"/>
              </a:rPr>
              <a:t>The </a:t>
            </a:r>
            <a:r>
              <a:rPr kumimoji="1" lang="en-US" sz="2000" b="1">
                <a:latin typeface="Futura XBlkCnIt BT"/>
              </a:rPr>
              <a:t>full development</a:t>
            </a:r>
            <a:r>
              <a:rPr kumimoji="1" lang="en-US" sz="1600">
                <a:latin typeface="Futura XBlkCnIt BT"/>
              </a:rPr>
              <a:t> of </a:t>
            </a:r>
            <a:r>
              <a:rPr kumimoji="1" lang="en-US" sz="2000" b="1">
                <a:latin typeface="Futura XBlkCnIt BT"/>
              </a:rPr>
              <a:t>human potential</a:t>
            </a:r>
            <a:r>
              <a:rPr kumimoji="1" lang="en-US" sz="1600">
                <a:latin typeface="Futura XBlkCnIt BT"/>
              </a:rPr>
              <a:t> and sense of dignity and self-worth, and the strengthening of respect for human rights, fundamental freedoms and human diversity;</a:t>
            </a:r>
          </a:p>
        </p:txBody>
      </p:sp>
      <p:sp>
        <p:nvSpPr>
          <p:cNvPr id="37893" name="Text Box 5"/>
          <p:cNvSpPr txBox="1">
            <a:spLocks noChangeArrowheads="1"/>
          </p:cNvSpPr>
          <p:nvPr/>
        </p:nvSpPr>
        <p:spPr bwMode="auto">
          <a:xfrm>
            <a:off x="2895600" y="4876800"/>
            <a:ext cx="2743200" cy="1984375"/>
          </a:xfrm>
          <a:prstGeom prst="rect">
            <a:avLst/>
          </a:prstGeom>
          <a:noFill/>
          <a:ln w="9525">
            <a:noFill/>
            <a:miter lim="800000"/>
            <a:headEnd/>
            <a:tailEnd/>
          </a:ln>
        </p:spPr>
        <p:txBody>
          <a:bodyPr>
            <a:spAutoFit/>
          </a:bodyPr>
          <a:lstStyle/>
          <a:p>
            <a:pPr eaLnBrk="0" hangingPunct="0">
              <a:spcBef>
                <a:spcPct val="50000"/>
              </a:spcBef>
            </a:pPr>
            <a:r>
              <a:rPr kumimoji="1" lang="en-US" sz="1600">
                <a:latin typeface="Futura XBlkCnIt BT"/>
              </a:rPr>
              <a:t>The </a:t>
            </a:r>
            <a:r>
              <a:rPr kumimoji="1" lang="en-US" sz="2000" b="1">
                <a:latin typeface="Futura XBlkCnIt BT"/>
              </a:rPr>
              <a:t>development</a:t>
            </a:r>
            <a:r>
              <a:rPr kumimoji="1" lang="en-US" sz="1600">
                <a:latin typeface="Futura XBlkCnIt BT"/>
              </a:rPr>
              <a:t> by persons with disabilities of their personality, talents and creativity, as well as their </a:t>
            </a:r>
            <a:r>
              <a:rPr kumimoji="1" lang="en-US" sz="2000" b="1">
                <a:latin typeface="Futura XBlkCnIt BT"/>
              </a:rPr>
              <a:t>mental and physical abilities</a:t>
            </a:r>
            <a:r>
              <a:rPr kumimoji="1" lang="en-US" sz="1600">
                <a:latin typeface="Futura XBlkCnIt BT"/>
              </a:rPr>
              <a:t>, to their fullest potential;</a:t>
            </a:r>
          </a:p>
        </p:txBody>
      </p:sp>
      <p:sp>
        <p:nvSpPr>
          <p:cNvPr id="37894" name="Text Box 6"/>
          <p:cNvSpPr txBox="1">
            <a:spLocks noChangeArrowheads="1"/>
          </p:cNvSpPr>
          <p:nvPr/>
        </p:nvSpPr>
        <p:spPr bwMode="auto">
          <a:xfrm>
            <a:off x="6096000" y="4953000"/>
            <a:ext cx="2743200" cy="946150"/>
          </a:xfrm>
          <a:prstGeom prst="rect">
            <a:avLst/>
          </a:prstGeom>
          <a:noFill/>
          <a:ln w="9525">
            <a:noFill/>
            <a:miter lim="800000"/>
            <a:headEnd/>
            <a:tailEnd/>
          </a:ln>
        </p:spPr>
        <p:txBody>
          <a:bodyPr>
            <a:spAutoFit/>
          </a:bodyPr>
          <a:lstStyle/>
          <a:p>
            <a:pPr eaLnBrk="0" hangingPunct="0">
              <a:spcBef>
                <a:spcPct val="50000"/>
              </a:spcBef>
            </a:pPr>
            <a:r>
              <a:rPr kumimoji="1" lang="en-US" sz="1600">
                <a:latin typeface="Futura XBlkCnIt BT"/>
              </a:rPr>
              <a:t>Enabling persons with disabilities to </a:t>
            </a:r>
            <a:r>
              <a:rPr kumimoji="1" lang="en-US" sz="2000" b="1">
                <a:latin typeface="Futura XBlkCnIt BT"/>
              </a:rPr>
              <a:t>participate effectively in society</a:t>
            </a:r>
            <a:r>
              <a:rPr kumimoji="1" lang="en-US" sz="1600">
                <a:latin typeface="Futura XBlkCnIt BT"/>
              </a:rPr>
              <a:t>.</a:t>
            </a:r>
          </a:p>
        </p:txBody>
      </p:sp>
      <p:pic>
        <p:nvPicPr>
          <p:cNvPr id="37895" name="Picture 7" descr="participation"/>
          <p:cNvPicPr>
            <a:picLocks noChangeAspect="1" noChangeArrowheads="1"/>
          </p:cNvPicPr>
          <p:nvPr/>
        </p:nvPicPr>
        <p:blipFill>
          <a:blip r:embed="rId2" cstate="print"/>
          <a:srcRect l="357" b="690"/>
          <a:stretch>
            <a:fillRect/>
          </a:stretch>
        </p:blipFill>
        <p:spPr bwMode="auto">
          <a:xfrm>
            <a:off x="6172200" y="3048000"/>
            <a:ext cx="2214563" cy="1828800"/>
          </a:xfrm>
          <a:prstGeom prst="rect">
            <a:avLst/>
          </a:prstGeom>
          <a:noFill/>
          <a:ln w="9525">
            <a:noFill/>
            <a:miter lim="800000"/>
            <a:headEnd/>
            <a:tailEnd/>
          </a:ln>
        </p:spPr>
      </p:pic>
      <p:pic>
        <p:nvPicPr>
          <p:cNvPr id="37896" name="Picture 8" descr="05"/>
          <p:cNvPicPr>
            <a:picLocks noChangeAspect="1" noChangeArrowheads="1"/>
          </p:cNvPicPr>
          <p:nvPr/>
        </p:nvPicPr>
        <p:blipFill>
          <a:blip r:embed="rId3" cstate="print"/>
          <a:srcRect l="13559" r="30508"/>
          <a:stretch>
            <a:fillRect/>
          </a:stretch>
        </p:blipFill>
        <p:spPr bwMode="auto">
          <a:xfrm>
            <a:off x="152400" y="3048000"/>
            <a:ext cx="2514600" cy="1795463"/>
          </a:xfrm>
          <a:prstGeom prst="rect">
            <a:avLst/>
          </a:prstGeom>
          <a:noFill/>
          <a:ln w="9525">
            <a:noFill/>
            <a:miter lim="800000"/>
            <a:headEnd/>
            <a:tailEnd/>
          </a:ln>
        </p:spPr>
      </p:pic>
      <p:pic>
        <p:nvPicPr>
          <p:cNvPr id="37897" name="Picture 9" descr="mental and psy"/>
          <p:cNvPicPr>
            <a:picLocks noChangeAspect="1" noChangeArrowheads="1"/>
          </p:cNvPicPr>
          <p:nvPr/>
        </p:nvPicPr>
        <p:blipFill>
          <a:blip r:embed="rId4" cstate="print"/>
          <a:srcRect t="22501" b="5000"/>
          <a:stretch>
            <a:fillRect/>
          </a:stretch>
        </p:blipFill>
        <p:spPr bwMode="auto">
          <a:xfrm>
            <a:off x="3048000" y="3048000"/>
            <a:ext cx="2514600" cy="1822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Social Responsibility..</a:t>
            </a:r>
          </a:p>
        </p:txBody>
      </p:sp>
      <p:sp>
        <p:nvSpPr>
          <p:cNvPr id="60419" name="Rectangle 3"/>
          <p:cNvSpPr>
            <a:spLocks noChangeArrowheads="1"/>
          </p:cNvSpPr>
          <p:nvPr/>
        </p:nvSpPr>
        <p:spPr bwMode="auto">
          <a:xfrm>
            <a:off x="228600" y="1447800"/>
            <a:ext cx="8458200" cy="914400"/>
          </a:xfrm>
          <a:prstGeom prst="rect">
            <a:avLst/>
          </a:prstGeom>
          <a:noFill/>
          <a:ln w="9525">
            <a:noFill/>
            <a:miter lim="800000"/>
            <a:headEnd/>
            <a:tailEnd/>
          </a:ln>
          <a:effectLst>
            <a:outerShdw dist="35921" dir="2700000" algn="ctr" rotWithShape="0">
              <a:srgbClr val="FFCCCC"/>
            </a:outerShdw>
          </a:effectLst>
        </p:spPr>
        <p:txBody>
          <a:bodyPr/>
          <a:lstStyle/>
          <a:p>
            <a:pPr marL="685800" indent="-685800">
              <a:lnSpc>
                <a:spcPct val="90000"/>
              </a:lnSpc>
              <a:spcBef>
                <a:spcPct val="20000"/>
              </a:spcBef>
              <a:buClr>
                <a:schemeClr val="hlink"/>
              </a:buClr>
              <a:buSzPct val="65000"/>
              <a:buFont typeface="Wingdings" pitchFamily="2" charset="2"/>
              <a:buChar char="n"/>
              <a:defRPr/>
            </a:pPr>
            <a:r>
              <a:rPr lang="en-US" sz="2400" b="1" dirty="0">
                <a:cs typeface="Arial" charset="0"/>
              </a:rPr>
              <a:t>To realize this right </a:t>
            </a:r>
            <a:r>
              <a:rPr lang="en-US" sz="3200" dirty="0">
                <a:cs typeface="Arial" charset="0"/>
              </a:rPr>
              <a:t>	</a:t>
            </a:r>
          </a:p>
          <a:p>
            <a:pPr marL="685800" indent="-685800">
              <a:lnSpc>
                <a:spcPct val="90000"/>
              </a:lnSpc>
              <a:spcBef>
                <a:spcPct val="20000"/>
              </a:spcBef>
              <a:buClr>
                <a:schemeClr val="hlink"/>
              </a:buClr>
              <a:buSzPct val="65000"/>
              <a:buFont typeface="Wingdings" pitchFamily="2" charset="2"/>
              <a:buNone/>
              <a:defRPr/>
            </a:pPr>
            <a:r>
              <a:rPr lang="en-US" i="1" dirty="0">
                <a:latin typeface="Times New Roman" pitchFamily="18" charset="0"/>
                <a:cs typeface="Times New Roman" pitchFamily="18" charset="0"/>
              </a:rPr>
              <a:t>	Programme  shall ensure</a:t>
            </a:r>
          </a:p>
        </p:txBody>
      </p:sp>
      <p:sp>
        <p:nvSpPr>
          <p:cNvPr id="38916" name="Text Box 4"/>
          <p:cNvSpPr txBox="1">
            <a:spLocks noChangeArrowheads="1"/>
          </p:cNvSpPr>
          <p:nvPr/>
        </p:nvSpPr>
        <p:spPr bwMode="auto">
          <a:xfrm>
            <a:off x="152400" y="5334000"/>
            <a:ext cx="2133600" cy="121285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55000"/>
              <a:buFont typeface="Wingdings" pitchFamily="2" charset="2"/>
              <a:buNone/>
            </a:pPr>
            <a:r>
              <a:rPr kumimoji="1" lang="en-US" sz="2000" b="1">
                <a:latin typeface="Futura XBlkCnIt BT"/>
              </a:rPr>
              <a:t>not excluded</a:t>
            </a:r>
            <a:r>
              <a:rPr kumimoji="1" lang="en-US">
                <a:latin typeface="Futura XBlkCnIt BT"/>
              </a:rPr>
              <a:t> from the general education system on the basis of disability</a:t>
            </a:r>
            <a:endParaRPr lang="en-US">
              <a:latin typeface="Futura XBlkCnIt BT"/>
            </a:endParaRPr>
          </a:p>
        </p:txBody>
      </p:sp>
      <p:sp>
        <p:nvSpPr>
          <p:cNvPr id="38917" name="Text Box 5"/>
          <p:cNvSpPr txBox="1">
            <a:spLocks noChangeArrowheads="1"/>
          </p:cNvSpPr>
          <p:nvPr/>
        </p:nvSpPr>
        <p:spPr bwMode="auto">
          <a:xfrm>
            <a:off x="2514600" y="3959225"/>
            <a:ext cx="2286000" cy="1069975"/>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55000"/>
              <a:buFont typeface="Wingdings" pitchFamily="2" charset="2"/>
              <a:buNone/>
            </a:pPr>
            <a:r>
              <a:rPr kumimoji="1" lang="en-US" sz="2000" b="1">
                <a:latin typeface="Futura XBlkCnIt BT"/>
              </a:rPr>
              <a:t>access</a:t>
            </a:r>
            <a:r>
              <a:rPr kumimoji="1" lang="en-US" sz="2000">
                <a:latin typeface="Futura XBlkCnIt BT"/>
              </a:rPr>
              <a:t> of inclusive, </a:t>
            </a:r>
            <a:r>
              <a:rPr kumimoji="1" lang="en-US" sz="2000" b="1">
                <a:latin typeface="Futura XBlkCnIt BT"/>
              </a:rPr>
              <a:t>quality </a:t>
            </a:r>
            <a:r>
              <a:rPr kumimoji="1" lang="en-US" sz="2000">
                <a:latin typeface="Futura XBlkCnIt BT"/>
              </a:rPr>
              <a:t>and free primary education</a:t>
            </a:r>
            <a:endParaRPr lang="en-US" sz="2000">
              <a:latin typeface="Futura XBlkCnIt BT"/>
            </a:endParaRPr>
          </a:p>
        </p:txBody>
      </p:sp>
      <p:sp>
        <p:nvSpPr>
          <p:cNvPr id="38918" name="Text Box 6"/>
          <p:cNvSpPr txBox="1">
            <a:spLocks noChangeArrowheads="1"/>
          </p:cNvSpPr>
          <p:nvPr/>
        </p:nvSpPr>
        <p:spPr bwMode="auto">
          <a:xfrm>
            <a:off x="7010400" y="4114800"/>
            <a:ext cx="1981200" cy="641350"/>
          </a:xfrm>
          <a:prstGeom prst="rect">
            <a:avLst/>
          </a:prstGeom>
          <a:noFill/>
          <a:ln w="9525">
            <a:noFill/>
            <a:miter lim="800000"/>
            <a:headEnd/>
            <a:tailEnd/>
          </a:ln>
        </p:spPr>
        <p:txBody>
          <a:bodyPr>
            <a:spAutoFit/>
          </a:bodyPr>
          <a:lstStyle/>
          <a:p>
            <a:pPr eaLnBrk="0" hangingPunct="0">
              <a:spcBef>
                <a:spcPct val="50000"/>
              </a:spcBef>
            </a:pPr>
            <a:r>
              <a:rPr kumimoji="1" lang="en-US">
                <a:latin typeface="Futura XBlkCnIt BT"/>
              </a:rPr>
              <a:t>Reasonable </a:t>
            </a:r>
            <a:r>
              <a:rPr kumimoji="1" lang="en-US" b="1">
                <a:latin typeface="Futura XBlkCnIt BT"/>
              </a:rPr>
              <a:t>accommodation</a:t>
            </a:r>
          </a:p>
        </p:txBody>
      </p:sp>
      <p:sp>
        <p:nvSpPr>
          <p:cNvPr id="38919" name="Text Box 7"/>
          <p:cNvSpPr txBox="1">
            <a:spLocks noChangeArrowheads="1"/>
          </p:cNvSpPr>
          <p:nvPr/>
        </p:nvSpPr>
        <p:spPr bwMode="auto">
          <a:xfrm>
            <a:off x="4876800" y="5162550"/>
            <a:ext cx="1981200" cy="1314450"/>
          </a:xfrm>
          <a:prstGeom prst="rect">
            <a:avLst/>
          </a:prstGeom>
          <a:noFill/>
          <a:ln w="9525">
            <a:noFill/>
            <a:miter lim="800000"/>
            <a:headEnd/>
            <a:tailEnd/>
          </a:ln>
        </p:spPr>
        <p:txBody>
          <a:bodyPr>
            <a:spAutoFit/>
          </a:bodyPr>
          <a:lstStyle/>
          <a:p>
            <a:pPr eaLnBrk="0" hangingPunct="0">
              <a:lnSpc>
                <a:spcPct val="80000"/>
              </a:lnSpc>
              <a:spcBef>
                <a:spcPct val="20000"/>
              </a:spcBef>
              <a:buClr>
                <a:schemeClr val="accent1"/>
              </a:buClr>
              <a:buSzPct val="55000"/>
              <a:buFont typeface="Wingdings" pitchFamily="2" charset="2"/>
              <a:buNone/>
            </a:pPr>
            <a:r>
              <a:rPr kumimoji="1" lang="en-US" sz="2000">
                <a:latin typeface="Futura XBlkCnIt BT"/>
              </a:rPr>
              <a:t>Providing effective </a:t>
            </a:r>
            <a:r>
              <a:rPr kumimoji="1" lang="en-US" sz="2000" b="1">
                <a:latin typeface="Futura XBlkCnIt BT"/>
              </a:rPr>
              <a:t>individualized support</a:t>
            </a:r>
            <a:r>
              <a:rPr kumimoji="1" lang="en-US" sz="2000">
                <a:latin typeface="Futura XBlkCnIt BT"/>
              </a:rPr>
              <a:t> measures</a:t>
            </a:r>
            <a:endParaRPr lang="en-US" sz="2000">
              <a:latin typeface="Futura XBlkCnIt BT"/>
            </a:endParaRPr>
          </a:p>
        </p:txBody>
      </p:sp>
      <p:pic>
        <p:nvPicPr>
          <p:cNvPr id="38920" name="Picture 8" descr="res accomodation1"/>
          <p:cNvPicPr>
            <a:picLocks noChangeAspect="1" noChangeArrowheads="1"/>
          </p:cNvPicPr>
          <p:nvPr/>
        </p:nvPicPr>
        <p:blipFill>
          <a:blip r:embed="rId2" cstate="print"/>
          <a:srcRect/>
          <a:stretch>
            <a:fillRect/>
          </a:stretch>
        </p:blipFill>
        <p:spPr bwMode="auto">
          <a:xfrm>
            <a:off x="7239000" y="2514600"/>
            <a:ext cx="1373188" cy="1447800"/>
          </a:xfrm>
          <a:prstGeom prst="rect">
            <a:avLst/>
          </a:prstGeom>
          <a:noFill/>
          <a:ln w="9525">
            <a:noFill/>
            <a:miter lim="800000"/>
            <a:headEnd/>
            <a:tailEnd/>
          </a:ln>
        </p:spPr>
      </p:pic>
      <p:pic>
        <p:nvPicPr>
          <p:cNvPr id="38921" name="Picture 9" descr="exculsion on disabilities"/>
          <p:cNvPicPr>
            <a:picLocks noChangeAspect="1" noChangeArrowheads="1"/>
          </p:cNvPicPr>
          <p:nvPr/>
        </p:nvPicPr>
        <p:blipFill>
          <a:blip r:embed="rId3" cstate="print"/>
          <a:srcRect/>
          <a:stretch>
            <a:fillRect/>
          </a:stretch>
        </p:blipFill>
        <p:spPr bwMode="auto">
          <a:xfrm>
            <a:off x="228600" y="2667000"/>
            <a:ext cx="1943100" cy="2590800"/>
          </a:xfrm>
          <a:prstGeom prst="rect">
            <a:avLst/>
          </a:prstGeom>
          <a:noFill/>
          <a:ln w="9525">
            <a:noFill/>
            <a:miter lim="800000"/>
            <a:headEnd/>
            <a:tailEnd/>
          </a:ln>
        </p:spPr>
      </p:pic>
      <p:pic>
        <p:nvPicPr>
          <p:cNvPr id="38922" name="Picture 10" descr="indv support"/>
          <p:cNvPicPr>
            <a:picLocks noChangeAspect="1" noChangeArrowheads="1"/>
          </p:cNvPicPr>
          <p:nvPr/>
        </p:nvPicPr>
        <p:blipFill>
          <a:blip r:embed="rId4" cstate="print"/>
          <a:srcRect/>
          <a:stretch>
            <a:fillRect/>
          </a:stretch>
        </p:blipFill>
        <p:spPr bwMode="auto">
          <a:xfrm>
            <a:off x="4876800" y="3790950"/>
            <a:ext cx="1981200" cy="1279525"/>
          </a:xfrm>
          <a:prstGeom prst="rect">
            <a:avLst/>
          </a:prstGeom>
          <a:noFill/>
          <a:ln w="9525">
            <a:noFill/>
            <a:miter lim="800000"/>
            <a:headEnd/>
            <a:tailEnd/>
          </a:ln>
        </p:spPr>
      </p:pic>
      <p:pic>
        <p:nvPicPr>
          <p:cNvPr id="38923" name="Picture 11" descr="res accomodation"/>
          <p:cNvPicPr>
            <a:picLocks noChangeAspect="1" noChangeArrowheads="1"/>
          </p:cNvPicPr>
          <p:nvPr/>
        </p:nvPicPr>
        <p:blipFill>
          <a:blip r:embed="rId5" cstate="print"/>
          <a:srcRect/>
          <a:stretch>
            <a:fillRect/>
          </a:stretch>
        </p:blipFill>
        <p:spPr bwMode="auto">
          <a:xfrm>
            <a:off x="2590800" y="2663825"/>
            <a:ext cx="1828800" cy="1238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Social Responsibility..</a:t>
            </a:r>
          </a:p>
        </p:txBody>
      </p:sp>
      <p:pic>
        <p:nvPicPr>
          <p:cNvPr id="39939" name="Picture 3" descr="VISHESH"/>
          <p:cNvPicPr>
            <a:picLocks noGrp="1" noChangeAspect="1" noChangeArrowheads="1"/>
          </p:cNvPicPr>
          <p:nvPr>
            <p:ph sz="half" idx="1"/>
          </p:nvPr>
        </p:nvPicPr>
        <p:blipFill>
          <a:blip r:embed="rId2" cstate="print"/>
          <a:srcRect/>
          <a:stretch>
            <a:fillRect/>
          </a:stretch>
        </p:blipFill>
        <p:spPr>
          <a:xfrm>
            <a:off x="5638800" y="5421313"/>
            <a:ext cx="3352800" cy="1436687"/>
          </a:xfrm>
          <a:noFill/>
        </p:spPr>
      </p:pic>
      <p:sp>
        <p:nvSpPr>
          <p:cNvPr id="61444" name="Rectangle 4"/>
          <p:cNvSpPr>
            <a:spLocks noChangeArrowheads="1"/>
          </p:cNvSpPr>
          <p:nvPr/>
        </p:nvSpPr>
        <p:spPr bwMode="auto">
          <a:xfrm>
            <a:off x="0" y="1447800"/>
            <a:ext cx="8458200" cy="914400"/>
          </a:xfrm>
          <a:prstGeom prst="rect">
            <a:avLst/>
          </a:prstGeom>
          <a:noFill/>
          <a:ln w="9525">
            <a:noFill/>
            <a:miter lim="800000"/>
            <a:headEnd/>
            <a:tailEnd/>
          </a:ln>
          <a:effectLst>
            <a:outerShdw dist="35921" dir="2700000" algn="ctr" rotWithShape="0">
              <a:srgbClr val="FFCCCC"/>
            </a:outerShdw>
          </a:effectLst>
        </p:spPr>
        <p:txBody>
          <a:bodyPr/>
          <a:lstStyle/>
          <a:p>
            <a:pPr marL="685800" indent="-685800">
              <a:lnSpc>
                <a:spcPct val="90000"/>
              </a:lnSpc>
              <a:spcBef>
                <a:spcPct val="20000"/>
              </a:spcBef>
              <a:buClr>
                <a:schemeClr val="hlink"/>
              </a:buClr>
              <a:buSzPct val="65000"/>
              <a:buFont typeface="Wingdings" pitchFamily="2" charset="2"/>
              <a:buChar char="n"/>
              <a:defRPr/>
            </a:pPr>
            <a:r>
              <a:rPr lang="en-US" sz="2400" b="1" dirty="0">
                <a:cs typeface="Arial" charset="0"/>
              </a:rPr>
              <a:t>To convergence with Govt. &amp; Civil Society</a:t>
            </a:r>
            <a:r>
              <a:rPr lang="en-US" sz="3200" dirty="0">
                <a:cs typeface="Arial" charset="0"/>
              </a:rPr>
              <a:t>	</a:t>
            </a:r>
          </a:p>
          <a:p>
            <a:pPr marL="685800" indent="-685800">
              <a:lnSpc>
                <a:spcPct val="90000"/>
              </a:lnSpc>
              <a:spcBef>
                <a:spcPct val="20000"/>
              </a:spcBef>
              <a:buClr>
                <a:schemeClr val="hlink"/>
              </a:buClr>
              <a:buSzPct val="65000"/>
              <a:buFont typeface="Wingdings" pitchFamily="2" charset="2"/>
              <a:buNone/>
              <a:defRPr/>
            </a:pPr>
            <a:r>
              <a:rPr lang="en-US" i="1" dirty="0">
                <a:latin typeface="Times New Roman" pitchFamily="18" charset="0"/>
                <a:cs typeface="Times New Roman" pitchFamily="18" charset="0"/>
              </a:rPr>
              <a:t>	for appropriate support and measure</a:t>
            </a:r>
          </a:p>
        </p:txBody>
      </p:sp>
      <p:sp>
        <p:nvSpPr>
          <p:cNvPr id="39941" name="Rectangle 5"/>
          <p:cNvSpPr>
            <a:spLocks noChangeArrowheads="1"/>
          </p:cNvSpPr>
          <p:nvPr/>
        </p:nvSpPr>
        <p:spPr bwMode="auto">
          <a:xfrm>
            <a:off x="0" y="4876800"/>
            <a:ext cx="2438400" cy="1404938"/>
          </a:xfrm>
          <a:prstGeom prst="rect">
            <a:avLst/>
          </a:prstGeom>
          <a:noFill/>
          <a:ln w="9525">
            <a:noFill/>
            <a:miter lim="800000"/>
            <a:headEnd/>
            <a:tailEnd/>
          </a:ln>
        </p:spPr>
        <p:txBody>
          <a:bodyPr>
            <a:spAutoFit/>
          </a:bodyPr>
          <a:lstStyle/>
          <a:p>
            <a:pPr eaLnBrk="0" hangingPunct="0"/>
            <a:r>
              <a:rPr kumimoji="1" lang="en-US" sz="1600">
                <a:latin typeface="Futura XBlkCnIt BT"/>
              </a:rPr>
              <a:t>learn life and social development skills</a:t>
            </a:r>
          </a:p>
          <a:p>
            <a:pPr eaLnBrk="0" hangingPunct="0"/>
            <a:r>
              <a:rPr kumimoji="1" lang="en-US" b="1">
                <a:latin typeface="Futura XBlkCnIt BT"/>
              </a:rPr>
              <a:t>Special Education to Mainstream Education</a:t>
            </a:r>
            <a:r>
              <a:rPr kumimoji="1" lang="en-US" sz="1600">
                <a:latin typeface="Futura XBlkCnIt BT"/>
              </a:rPr>
              <a:t> </a:t>
            </a:r>
          </a:p>
        </p:txBody>
      </p:sp>
      <p:sp>
        <p:nvSpPr>
          <p:cNvPr id="39942" name="Text Box 6"/>
          <p:cNvSpPr txBox="1">
            <a:spLocks noChangeArrowheads="1"/>
          </p:cNvSpPr>
          <p:nvPr/>
        </p:nvSpPr>
        <p:spPr bwMode="auto">
          <a:xfrm>
            <a:off x="4800600" y="5410200"/>
            <a:ext cx="2895600" cy="703263"/>
          </a:xfrm>
          <a:prstGeom prst="rect">
            <a:avLst/>
          </a:prstGeom>
          <a:noFill/>
          <a:ln w="9525">
            <a:noFill/>
            <a:miter lim="800000"/>
            <a:headEnd/>
            <a:tailEnd/>
          </a:ln>
        </p:spPr>
        <p:txBody>
          <a:bodyPr>
            <a:spAutoFit/>
          </a:bodyPr>
          <a:lstStyle/>
          <a:p>
            <a:pPr lvl="1" eaLnBrk="0" hangingPunct="0">
              <a:spcBef>
                <a:spcPct val="20000"/>
              </a:spcBef>
              <a:buClr>
                <a:srgbClr val="008080"/>
              </a:buClr>
            </a:pPr>
            <a:r>
              <a:rPr kumimoji="1" lang="en-US" sz="1600">
                <a:solidFill>
                  <a:schemeClr val="bg1"/>
                </a:solidFill>
                <a:latin typeface="Futura XBlkCnIt BT"/>
              </a:rPr>
              <a:t>.</a:t>
            </a:r>
          </a:p>
          <a:p>
            <a:pPr eaLnBrk="0" hangingPunct="0">
              <a:spcBef>
                <a:spcPct val="50000"/>
              </a:spcBef>
            </a:pPr>
            <a:endParaRPr lang="en-US" sz="1600">
              <a:solidFill>
                <a:schemeClr val="bg1"/>
              </a:solidFill>
              <a:latin typeface="Futura XBlkCnIt BT"/>
            </a:endParaRPr>
          </a:p>
        </p:txBody>
      </p:sp>
      <p:sp>
        <p:nvSpPr>
          <p:cNvPr id="39943" name="Text Box 7"/>
          <p:cNvSpPr txBox="1">
            <a:spLocks noChangeArrowheads="1"/>
          </p:cNvSpPr>
          <p:nvPr/>
        </p:nvSpPr>
        <p:spPr bwMode="auto">
          <a:xfrm>
            <a:off x="2590800" y="2743200"/>
            <a:ext cx="2590800" cy="1190625"/>
          </a:xfrm>
          <a:prstGeom prst="rect">
            <a:avLst/>
          </a:prstGeom>
          <a:noFill/>
          <a:ln w="9525">
            <a:noFill/>
            <a:miter lim="800000"/>
            <a:headEnd/>
            <a:tailEnd/>
          </a:ln>
        </p:spPr>
        <p:txBody>
          <a:bodyPr>
            <a:spAutoFit/>
          </a:bodyPr>
          <a:lstStyle/>
          <a:p>
            <a:pPr lvl="1" eaLnBrk="0" hangingPunct="0"/>
            <a:r>
              <a:rPr kumimoji="1" lang="en-US" sz="1600">
                <a:latin typeface="Futura XBlkCnIt BT"/>
              </a:rPr>
              <a:t>Facilitating learning and mobility support</a:t>
            </a:r>
          </a:p>
          <a:p>
            <a:pPr lvl="1" eaLnBrk="0" hangingPunct="0"/>
            <a:r>
              <a:rPr kumimoji="1" lang="en-US" sz="2000" b="1">
                <a:latin typeface="Futura XBlkCnIt BT"/>
              </a:rPr>
              <a:t>GO and NGO Networking</a:t>
            </a:r>
            <a:endParaRPr lang="en-US" sz="2000">
              <a:latin typeface="Futura XBlkCnIt BT"/>
            </a:endParaRPr>
          </a:p>
        </p:txBody>
      </p:sp>
      <p:sp>
        <p:nvSpPr>
          <p:cNvPr id="39944" name="Text Box 8"/>
          <p:cNvSpPr txBox="1">
            <a:spLocks noChangeArrowheads="1"/>
          </p:cNvSpPr>
          <p:nvPr/>
        </p:nvSpPr>
        <p:spPr bwMode="auto">
          <a:xfrm>
            <a:off x="2819400" y="5334000"/>
            <a:ext cx="2971800" cy="1387475"/>
          </a:xfrm>
          <a:prstGeom prst="rect">
            <a:avLst/>
          </a:prstGeom>
          <a:noFill/>
          <a:ln w="9525">
            <a:noFill/>
            <a:miter lim="800000"/>
            <a:headEnd/>
            <a:tailEnd/>
          </a:ln>
        </p:spPr>
        <p:txBody>
          <a:bodyPr>
            <a:spAutoFit/>
          </a:bodyPr>
          <a:lstStyle/>
          <a:p>
            <a:pPr eaLnBrk="0" hangingPunct="0"/>
            <a:r>
              <a:rPr kumimoji="1" lang="en-US" sz="1500">
                <a:latin typeface="Futura XBlkCnIt BT"/>
              </a:rPr>
              <a:t>Ensuring environments which maximize academic and social development</a:t>
            </a:r>
          </a:p>
          <a:p>
            <a:pPr eaLnBrk="0" hangingPunct="0"/>
            <a:r>
              <a:rPr kumimoji="1" lang="en-US" sz="2000" b="1">
                <a:latin typeface="Futura XBlkCnIt BT"/>
              </a:rPr>
              <a:t>Mainstream Teachers’ Trg.</a:t>
            </a:r>
            <a:r>
              <a:rPr kumimoji="1" lang="en-US" sz="1600">
                <a:latin typeface="Futura XBlkCnIt BT"/>
              </a:rPr>
              <a:t>.</a:t>
            </a:r>
          </a:p>
        </p:txBody>
      </p:sp>
      <p:sp>
        <p:nvSpPr>
          <p:cNvPr id="39945" name="Text Box 9"/>
          <p:cNvSpPr txBox="1">
            <a:spLocks noChangeArrowheads="1"/>
          </p:cNvSpPr>
          <p:nvPr/>
        </p:nvSpPr>
        <p:spPr bwMode="auto">
          <a:xfrm>
            <a:off x="5943600" y="2209800"/>
            <a:ext cx="1651000" cy="1190625"/>
          </a:xfrm>
          <a:prstGeom prst="rect">
            <a:avLst/>
          </a:prstGeom>
          <a:noFill/>
          <a:ln w="9525">
            <a:noFill/>
            <a:miter lim="800000"/>
            <a:headEnd/>
            <a:tailEnd/>
          </a:ln>
        </p:spPr>
        <p:txBody>
          <a:bodyPr>
            <a:spAutoFit/>
          </a:bodyPr>
          <a:lstStyle/>
          <a:p>
            <a:pPr eaLnBrk="0" hangingPunct="0"/>
            <a:r>
              <a:rPr lang="en-US" sz="1600">
                <a:latin typeface="Futura XBlkCnIt BT"/>
              </a:rPr>
              <a:t>Peer Support and mentoring</a:t>
            </a:r>
          </a:p>
          <a:p>
            <a:pPr eaLnBrk="0" hangingPunct="0"/>
            <a:r>
              <a:rPr lang="en-US" sz="2000" b="1">
                <a:latin typeface="Futura XBlkCnIt BT"/>
              </a:rPr>
              <a:t>Community Support </a:t>
            </a:r>
          </a:p>
        </p:txBody>
      </p:sp>
      <p:pic>
        <p:nvPicPr>
          <p:cNvPr id="39946" name="Picture 10" descr="sp to mainstream"/>
          <p:cNvPicPr>
            <a:picLocks noChangeAspect="1" noChangeArrowheads="1"/>
          </p:cNvPicPr>
          <p:nvPr/>
        </p:nvPicPr>
        <p:blipFill>
          <a:blip r:embed="rId3" cstate="print"/>
          <a:srcRect/>
          <a:stretch>
            <a:fillRect/>
          </a:stretch>
        </p:blipFill>
        <p:spPr bwMode="auto">
          <a:xfrm>
            <a:off x="0" y="3124200"/>
            <a:ext cx="2819400" cy="1763713"/>
          </a:xfrm>
          <a:prstGeom prst="rect">
            <a:avLst/>
          </a:prstGeom>
          <a:noFill/>
          <a:ln w="9525">
            <a:noFill/>
            <a:miter lim="800000"/>
            <a:headEnd/>
            <a:tailEnd/>
          </a:ln>
        </p:spPr>
      </p:pic>
      <p:pic>
        <p:nvPicPr>
          <p:cNvPr id="39947" name="Picture 11" descr="support network"/>
          <p:cNvPicPr>
            <a:picLocks noChangeAspect="1" noChangeArrowheads="1"/>
          </p:cNvPicPr>
          <p:nvPr/>
        </p:nvPicPr>
        <p:blipFill>
          <a:blip r:embed="rId4" cstate="print"/>
          <a:srcRect/>
          <a:stretch>
            <a:fillRect/>
          </a:stretch>
        </p:blipFill>
        <p:spPr bwMode="auto">
          <a:xfrm>
            <a:off x="4724400" y="3581400"/>
            <a:ext cx="2057400" cy="1427163"/>
          </a:xfrm>
          <a:prstGeom prst="rect">
            <a:avLst/>
          </a:prstGeom>
          <a:noFill/>
          <a:ln w="9525">
            <a:noFill/>
            <a:miter lim="800000"/>
            <a:headEnd/>
            <a:tailEnd/>
          </a:ln>
        </p:spPr>
      </p:pic>
      <p:pic>
        <p:nvPicPr>
          <p:cNvPr id="39948" name="Picture 12" descr="visual"/>
          <p:cNvPicPr>
            <a:picLocks noGrp="1" noChangeAspect="1" noChangeArrowheads="1"/>
          </p:cNvPicPr>
          <p:nvPr>
            <p:ph sz="half" idx="2"/>
          </p:nvPr>
        </p:nvPicPr>
        <p:blipFill>
          <a:blip r:embed="rId5" cstate="print"/>
          <a:srcRect/>
          <a:stretch>
            <a:fillRect/>
          </a:stretch>
        </p:blipFill>
        <p:spPr>
          <a:xfrm>
            <a:off x="7543800" y="2209800"/>
            <a:ext cx="1436688" cy="1752600"/>
          </a:xfr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Social Responsibility</a:t>
            </a:r>
          </a:p>
        </p:txBody>
      </p:sp>
      <p:sp>
        <p:nvSpPr>
          <p:cNvPr id="62467" name="Rectangle 3"/>
          <p:cNvSpPr>
            <a:spLocks noChangeArrowheads="1"/>
          </p:cNvSpPr>
          <p:nvPr/>
        </p:nvSpPr>
        <p:spPr bwMode="auto">
          <a:xfrm>
            <a:off x="0" y="1524000"/>
            <a:ext cx="8458200" cy="914400"/>
          </a:xfrm>
          <a:prstGeom prst="rect">
            <a:avLst/>
          </a:prstGeom>
          <a:noFill/>
          <a:ln w="9525">
            <a:noFill/>
            <a:miter lim="800000"/>
            <a:headEnd/>
            <a:tailEnd/>
          </a:ln>
          <a:effectLst>
            <a:outerShdw dist="35921" dir="2700000" algn="ctr" rotWithShape="0">
              <a:srgbClr val="FFCCCC"/>
            </a:outerShdw>
          </a:effectLst>
        </p:spPr>
        <p:txBody>
          <a:bodyPr/>
          <a:lstStyle/>
          <a:p>
            <a:pPr marL="685800" indent="-685800">
              <a:lnSpc>
                <a:spcPct val="90000"/>
              </a:lnSpc>
              <a:spcBef>
                <a:spcPct val="20000"/>
              </a:spcBef>
              <a:buClr>
                <a:schemeClr val="hlink"/>
              </a:buClr>
              <a:buSzPct val="65000"/>
              <a:buFont typeface="Wingdings" pitchFamily="2" charset="2"/>
              <a:buChar char="n"/>
              <a:defRPr/>
            </a:pPr>
            <a:r>
              <a:rPr lang="en-US" sz="2400" b="1" dirty="0">
                <a:cs typeface="Arial" charset="0"/>
              </a:rPr>
              <a:t>To take appropriate measures </a:t>
            </a:r>
            <a:r>
              <a:rPr lang="en-US" sz="3200" dirty="0">
                <a:cs typeface="Arial" charset="0"/>
              </a:rPr>
              <a:t>	</a:t>
            </a:r>
          </a:p>
          <a:p>
            <a:pPr marL="685800" indent="-685800">
              <a:lnSpc>
                <a:spcPct val="90000"/>
              </a:lnSpc>
              <a:spcBef>
                <a:spcPct val="20000"/>
              </a:spcBef>
              <a:buClr>
                <a:schemeClr val="hlink"/>
              </a:buClr>
              <a:buSzPct val="65000"/>
              <a:buFont typeface="Wingdings" pitchFamily="2" charset="2"/>
              <a:buNone/>
              <a:defRPr/>
            </a:pPr>
            <a:r>
              <a:rPr lang="en-US" i="1" dirty="0">
                <a:latin typeface="Times New Roman" pitchFamily="18" charset="0"/>
                <a:cs typeface="Times New Roman" pitchFamily="18" charset="0"/>
              </a:rPr>
              <a:t>	for adequate care and education </a:t>
            </a:r>
          </a:p>
        </p:txBody>
      </p:sp>
      <p:sp>
        <p:nvSpPr>
          <p:cNvPr id="40964" name="Text Box 4"/>
          <p:cNvSpPr txBox="1">
            <a:spLocks noChangeArrowheads="1"/>
          </p:cNvSpPr>
          <p:nvPr/>
        </p:nvSpPr>
        <p:spPr bwMode="auto">
          <a:xfrm>
            <a:off x="85725" y="5410200"/>
            <a:ext cx="3267075" cy="1116013"/>
          </a:xfrm>
          <a:prstGeom prst="rect">
            <a:avLst/>
          </a:prstGeom>
          <a:noFill/>
          <a:ln w="9525">
            <a:noFill/>
            <a:miter lim="800000"/>
            <a:headEnd/>
            <a:tailEnd/>
          </a:ln>
        </p:spPr>
        <p:txBody>
          <a:bodyPr>
            <a:spAutoFit/>
          </a:bodyPr>
          <a:lstStyle/>
          <a:p>
            <a:pPr eaLnBrk="0" hangingPunct="0">
              <a:lnSpc>
                <a:spcPct val="120000"/>
              </a:lnSpc>
            </a:pPr>
            <a:r>
              <a:rPr kumimoji="1" lang="en-US" altLang="zh-CN" sz="1600">
                <a:latin typeface="Futura XBlkCnIt BT"/>
                <a:ea typeface="SimSun" pitchFamily="2" charset="-122"/>
              </a:rPr>
              <a:t>The teacher,  professionals and staff who </a:t>
            </a:r>
            <a:r>
              <a:rPr kumimoji="1" lang="en-US" altLang="zh-CN" sz="2000" b="1">
                <a:latin typeface="Futura XBlkCnIt BT"/>
                <a:ea typeface="SimSun" pitchFamily="2" charset="-122"/>
              </a:rPr>
              <a:t>work at all levels of education</a:t>
            </a:r>
            <a:endParaRPr kumimoji="1" lang="en-US" sz="2000" b="1">
              <a:latin typeface="Futura XBlkCnIt BT"/>
            </a:endParaRPr>
          </a:p>
        </p:txBody>
      </p:sp>
      <p:sp>
        <p:nvSpPr>
          <p:cNvPr id="40965" name="Text Box 5"/>
          <p:cNvSpPr txBox="1">
            <a:spLocks noChangeArrowheads="1"/>
          </p:cNvSpPr>
          <p:nvPr/>
        </p:nvSpPr>
        <p:spPr bwMode="auto">
          <a:xfrm>
            <a:off x="3505200" y="5422900"/>
            <a:ext cx="2438400" cy="825500"/>
          </a:xfrm>
          <a:prstGeom prst="rect">
            <a:avLst/>
          </a:prstGeom>
          <a:noFill/>
          <a:ln w="9525">
            <a:noFill/>
            <a:miter lim="800000"/>
            <a:headEnd/>
            <a:tailEnd/>
          </a:ln>
        </p:spPr>
        <p:txBody>
          <a:bodyPr>
            <a:spAutoFit/>
          </a:bodyPr>
          <a:lstStyle/>
          <a:p>
            <a:pPr eaLnBrk="0" hangingPunct="0">
              <a:lnSpc>
                <a:spcPct val="150000"/>
              </a:lnSpc>
              <a:spcBef>
                <a:spcPct val="50000"/>
              </a:spcBef>
            </a:pPr>
            <a:r>
              <a:rPr kumimoji="1" lang="en-US" altLang="zh-CN" sz="1600" b="1">
                <a:latin typeface="Futura XBlkCnIt BT"/>
                <a:ea typeface="SimSun" pitchFamily="2" charset="-122"/>
              </a:rPr>
              <a:t>Sensitization and  disability awareness</a:t>
            </a:r>
            <a:endParaRPr kumimoji="1" lang="en-US" sz="1600" b="1">
              <a:latin typeface="Futura XBlkCnIt BT"/>
            </a:endParaRPr>
          </a:p>
        </p:txBody>
      </p:sp>
      <p:sp>
        <p:nvSpPr>
          <p:cNvPr id="40966" name="Text Box 6"/>
          <p:cNvSpPr txBox="1">
            <a:spLocks noChangeArrowheads="1"/>
          </p:cNvSpPr>
          <p:nvPr/>
        </p:nvSpPr>
        <p:spPr bwMode="auto">
          <a:xfrm>
            <a:off x="6096000" y="5181600"/>
            <a:ext cx="3048000" cy="1566863"/>
          </a:xfrm>
          <a:prstGeom prst="rect">
            <a:avLst/>
          </a:prstGeom>
          <a:noFill/>
          <a:ln w="9525">
            <a:noFill/>
            <a:miter lim="800000"/>
            <a:headEnd/>
            <a:tailEnd/>
          </a:ln>
        </p:spPr>
        <p:txBody>
          <a:bodyPr>
            <a:spAutoFit/>
          </a:bodyPr>
          <a:lstStyle/>
          <a:p>
            <a:pPr eaLnBrk="0" hangingPunct="0">
              <a:lnSpc>
                <a:spcPct val="110000"/>
              </a:lnSpc>
              <a:spcBef>
                <a:spcPct val="20000"/>
              </a:spcBef>
              <a:buClr>
                <a:schemeClr val="accent1"/>
              </a:buClr>
              <a:buSzPct val="55000"/>
              <a:buFont typeface="Wingdings" pitchFamily="2" charset="2"/>
              <a:buNone/>
            </a:pPr>
            <a:r>
              <a:rPr kumimoji="1" lang="en-US" altLang="zh-CN" sz="1600">
                <a:latin typeface="Futura XBlkCnIt BT"/>
                <a:ea typeface="SimSun" pitchFamily="2" charset="-122"/>
              </a:rPr>
              <a:t>appropriate </a:t>
            </a:r>
            <a:r>
              <a:rPr kumimoji="1" lang="en-US" altLang="zh-CN" sz="2000" b="1">
                <a:latin typeface="Futura XBlkCnIt BT"/>
                <a:ea typeface="SimSun" pitchFamily="2" charset="-122"/>
              </a:rPr>
              <a:t>augmentative and alternative modes</a:t>
            </a:r>
            <a:r>
              <a:rPr kumimoji="1" lang="en-US" altLang="zh-CN" sz="1600">
                <a:latin typeface="Futura XBlkCnIt BT"/>
                <a:ea typeface="SimSun" pitchFamily="2" charset="-122"/>
              </a:rPr>
              <a:t>, educational techniques and materials to support persons with disabilities. </a:t>
            </a:r>
            <a:endParaRPr lang="en-US" sz="1600">
              <a:latin typeface="Futura XBlkCnIt BT"/>
            </a:endParaRPr>
          </a:p>
        </p:txBody>
      </p:sp>
      <p:pic>
        <p:nvPicPr>
          <p:cNvPr id="40967" name="Picture 7" descr="agumentaive"/>
          <p:cNvPicPr>
            <a:picLocks noChangeAspect="1" noChangeArrowheads="1"/>
          </p:cNvPicPr>
          <p:nvPr/>
        </p:nvPicPr>
        <p:blipFill>
          <a:blip r:embed="rId2" cstate="print"/>
          <a:srcRect/>
          <a:stretch>
            <a:fillRect/>
          </a:stretch>
        </p:blipFill>
        <p:spPr bwMode="auto">
          <a:xfrm>
            <a:off x="6172200" y="3048000"/>
            <a:ext cx="1143000" cy="860425"/>
          </a:xfrm>
          <a:prstGeom prst="rect">
            <a:avLst/>
          </a:prstGeom>
          <a:noFill/>
          <a:ln w="9525">
            <a:noFill/>
            <a:miter lim="800000"/>
            <a:headEnd/>
            <a:tailEnd/>
          </a:ln>
        </p:spPr>
      </p:pic>
      <p:pic>
        <p:nvPicPr>
          <p:cNvPr id="40968" name="Picture 8" descr="community support"/>
          <p:cNvPicPr>
            <a:picLocks noChangeAspect="1" noChangeArrowheads="1"/>
          </p:cNvPicPr>
          <p:nvPr/>
        </p:nvPicPr>
        <p:blipFill>
          <a:blip r:embed="rId3" cstate="print"/>
          <a:srcRect/>
          <a:stretch>
            <a:fillRect/>
          </a:stretch>
        </p:blipFill>
        <p:spPr bwMode="auto">
          <a:xfrm>
            <a:off x="152400" y="2971800"/>
            <a:ext cx="2743200" cy="1985963"/>
          </a:xfrm>
          <a:prstGeom prst="rect">
            <a:avLst/>
          </a:prstGeom>
          <a:noFill/>
          <a:ln w="9525">
            <a:noFill/>
            <a:miter lim="800000"/>
            <a:headEnd/>
            <a:tailEnd/>
          </a:ln>
        </p:spPr>
      </p:pic>
      <p:pic>
        <p:nvPicPr>
          <p:cNvPr id="40969" name="Picture 9" descr="sensitization"/>
          <p:cNvPicPr>
            <a:picLocks noChangeAspect="1" noChangeArrowheads="1"/>
          </p:cNvPicPr>
          <p:nvPr/>
        </p:nvPicPr>
        <p:blipFill>
          <a:blip r:embed="rId4" cstate="print"/>
          <a:srcRect r="28947"/>
          <a:stretch>
            <a:fillRect/>
          </a:stretch>
        </p:blipFill>
        <p:spPr bwMode="auto">
          <a:xfrm>
            <a:off x="3276600" y="3048000"/>
            <a:ext cx="2286000" cy="1981200"/>
          </a:xfrm>
          <a:prstGeom prst="rect">
            <a:avLst/>
          </a:prstGeom>
          <a:noFill/>
          <a:ln w="9525">
            <a:noFill/>
            <a:miter lim="800000"/>
            <a:headEnd/>
            <a:tailEnd/>
          </a:ln>
        </p:spPr>
      </p:pic>
      <p:pic>
        <p:nvPicPr>
          <p:cNvPr id="40970" name="Picture 10" descr="mgumentaive"/>
          <p:cNvPicPr>
            <a:picLocks noChangeAspect="1" noChangeArrowheads="1"/>
          </p:cNvPicPr>
          <p:nvPr/>
        </p:nvPicPr>
        <p:blipFill>
          <a:blip r:embed="rId5" cstate="print"/>
          <a:srcRect/>
          <a:stretch>
            <a:fillRect/>
          </a:stretch>
        </p:blipFill>
        <p:spPr bwMode="auto">
          <a:xfrm>
            <a:off x="6858000" y="3430588"/>
            <a:ext cx="1981200" cy="1400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Social Responsibility..</a:t>
            </a:r>
          </a:p>
        </p:txBody>
      </p:sp>
      <p:sp>
        <p:nvSpPr>
          <p:cNvPr id="63491" name="Rectangle 3"/>
          <p:cNvSpPr>
            <a:spLocks noChangeArrowheads="1"/>
          </p:cNvSpPr>
          <p:nvPr/>
        </p:nvSpPr>
        <p:spPr bwMode="auto">
          <a:xfrm>
            <a:off x="0" y="1447800"/>
            <a:ext cx="8458200" cy="914400"/>
          </a:xfrm>
          <a:prstGeom prst="rect">
            <a:avLst/>
          </a:prstGeom>
          <a:noFill/>
          <a:ln w="9525">
            <a:noFill/>
            <a:miter lim="800000"/>
            <a:headEnd/>
            <a:tailEnd/>
          </a:ln>
          <a:effectLst>
            <a:outerShdw dist="35921" dir="2700000" algn="ctr" rotWithShape="0">
              <a:srgbClr val="FFCCCC"/>
            </a:outerShdw>
          </a:effectLst>
        </p:spPr>
        <p:txBody>
          <a:bodyPr/>
          <a:lstStyle/>
          <a:p>
            <a:pPr marL="685800" indent="-685800">
              <a:lnSpc>
                <a:spcPct val="90000"/>
              </a:lnSpc>
              <a:spcBef>
                <a:spcPct val="20000"/>
              </a:spcBef>
              <a:buClr>
                <a:schemeClr val="hlink"/>
              </a:buClr>
              <a:buSzPct val="65000"/>
              <a:buFont typeface="Wingdings" pitchFamily="2" charset="2"/>
              <a:buChar char="n"/>
              <a:defRPr/>
            </a:pPr>
            <a:r>
              <a:rPr lang="en-US" sz="2400" b="1">
                <a:cs typeface="Arial" charset="0"/>
              </a:rPr>
              <a:t>To access transition  </a:t>
            </a:r>
            <a:r>
              <a:rPr lang="en-US" sz="3200">
                <a:cs typeface="Arial" charset="0"/>
              </a:rPr>
              <a:t>	</a:t>
            </a:r>
          </a:p>
          <a:p>
            <a:pPr marL="685800" indent="-685800">
              <a:lnSpc>
                <a:spcPct val="90000"/>
              </a:lnSpc>
              <a:spcBef>
                <a:spcPct val="20000"/>
              </a:spcBef>
              <a:buClr>
                <a:schemeClr val="hlink"/>
              </a:buClr>
              <a:buSzPct val="65000"/>
              <a:buFont typeface="Wingdings" pitchFamily="2" charset="2"/>
              <a:buNone/>
              <a:defRPr/>
            </a:pPr>
            <a:r>
              <a:rPr lang="en-US" i="1">
                <a:latin typeface="Times New Roman" pitchFamily="18" charset="0"/>
                <a:cs typeface="Times New Roman" pitchFamily="18" charset="0"/>
              </a:rPr>
              <a:t>	for quality care and education </a:t>
            </a:r>
          </a:p>
        </p:txBody>
      </p:sp>
      <p:sp>
        <p:nvSpPr>
          <p:cNvPr id="41988" name="Rectangle 4"/>
          <p:cNvSpPr>
            <a:spLocks noChangeArrowheads="1"/>
          </p:cNvSpPr>
          <p:nvPr/>
        </p:nvSpPr>
        <p:spPr bwMode="auto">
          <a:xfrm>
            <a:off x="130175" y="5105400"/>
            <a:ext cx="2765425" cy="1435100"/>
          </a:xfrm>
          <a:prstGeom prst="rect">
            <a:avLst/>
          </a:prstGeom>
          <a:noFill/>
          <a:ln w="9525">
            <a:noFill/>
            <a:miter lim="800000"/>
            <a:headEnd/>
            <a:tailEnd/>
          </a:ln>
        </p:spPr>
        <p:txBody>
          <a:bodyPr>
            <a:spAutoFit/>
          </a:bodyPr>
          <a:lstStyle/>
          <a:p>
            <a:pPr eaLnBrk="0" hangingPunct="0"/>
            <a:r>
              <a:rPr kumimoji="1" lang="en-US" sz="2400" b="1">
                <a:latin typeface="Futura XBlkCnIt BT"/>
              </a:rPr>
              <a:t>promotion</a:t>
            </a:r>
            <a:r>
              <a:rPr kumimoji="1" lang="en-US" sz="1600">
                <a:latin typeface="Futura XBlkCnIt BT"/>
              </a:rPr>
              <a:t> towards general tertiary education, vocational training, adult education and lifelong learning</a:t>
            </a:r>
          </a:p>
        </p:txBody>
      </p:sp>
      <p:sp>
        <p:nvSpPr>
          <p:cNvPr id="41989" name="Text Box 5"/>
          <p:cNvSpPr txBox="1">
            <a:spLocks noChangeArrowheads="1"/>
          </p:cNvSpPr>
          <p:nvPr/>
        </p:nvSpPr>
        <p:spPr bwMode="auto">
          <a:xfrm>
            <a:off x="6324600" y="5181600"/>
            <a:ext cx="2438400" cy="641350"/>
          </a:xfrm>
          <a:prstGeom prst="rect">
            <a:avLst/>
          </a:prstGeom>
          <a:noFill/>
          <a:ln w="9525">
            <a:noFill/>
            <a:miter lim="800000"/>
            <a:headEnd/>
            <a:tailEnd/>
          </a:ln>
        </p:spPr>
        <p:txBody>
          <a:bodyPr>
            <a:spAutoFit/>
          </a:bodyPr>
          <a:lstStyle/>
          <a:p>
            <a:pPr eaLnBrk="0" hangingPunct="0"/>
            <a:r>
              <a:rPr kumimoji="1" lang="en-US" sz="1600">
                <a:latin typeface="Futura XBlkCnIt BT"/>
              </a:rPr>
              <a:t>Parents and community </a:t>
            </a:r>
            <a:r>
              <a:rPr kumimoji="1" lang="en-US" sz="2000" b="1">
                <a:latin typeface="Futura XBlkCnIt BT"/>
              </a:rPr>
              <a:t>support</a:t>
            </a:r>
            <a:r>
              <a:rPr kumimoji="1" lang="en-US" sz="1600">
                <a:latin typeface="Futura XBlkCnIt BT"/>
              </a:rPr>
              <a:t> for transition </a:t>
            </a:r>
          </a:p>
        </p:txBody>
      </p:sp>
      <p:sp>
        <p:nvSpPr>
          <p:cNvPr id="41990" name="Text Box 6"/>
          <p:cNvSpPr txBox="1">
            <a:spLocks noChangeArrowheads="1"/>
          </p:cNvSpPr>
          <p:nvPr/>
        </p:nvSpPr>
        <p:spPr bwMode="auto">
          <a:xfrm>
            <a:off x="2971800" y="5257800"/>
            <a:ext cx="2819400" cy="946150"/>
          </a:xfrm>
          <a:prstGeom prst="rect">
            <a:avLst/>
          </a:prstGeom>
          <a:noFill/>
          <a:ln w="9525">
            <a:noFill/>
            <a:miter lim="800000"/>
            <a:headEnd/>
            <a:tailEnd/>
          </a:ln>
        </p:spPr>
        <p:txBody>
          <a:bodyPr>
            <a:spAutoFit/>
          </a:bodyPr>
          <a:lstStyle/>
          <a:p>
            <a:pPr eaLnBrk="0" hangingPunct="0"/>
            <a:r>
              <a:rPr kumimoji="1" lang="en-US" sz="1600">
                <a:latin typeface="Futura XBlkCnIt BT"/>
              </a:rPr>
              <a:t>ensure reasonable </a:t>
            </a:r>
            <a:r>
              <a:rPr kumimoji="1" lang="en-US" sz="2400" b="1">
                <a:latin typeface="Futura XBlkCnIt BT"/>
              </a:rPr>
              <a:t>accommodation</a:t>
            </a:r>
            <a:r>
              <a:rPr kumimoji="1" lang="en-US" sz="1600">
                <a:latin typeface="Futura XBlkCnIt BT"/>
              </a:rPr>
              <a:t> for transition </a:t>
            </a:r>
          </a:p>
        </p:txBody>
      </p:sp>
      <p:pic>
        <p:nvPicPr>
          <p:cNvPr id="41991" name="Picture 7" descr="accomodation"/>
          <p:cNvPicPr>
            <a:picLocks noChangeAspect="1" noChangeArrowheads="1"/>
          </p:cNvPicPr>
          <p:nvPr/>
        </p:nvPicPr>
        <p:blipFill>
          <a:blip r:embed="rId2" cstate="print"/>
          <a:srcRect/>
          <a:stretch>
            <a:fillRect/>
          </a:stretch>
        </p:blipFill>
        <p:spPr bwMode="auto">
          <a:xfrm>
            <a:off x="2971800" y="2590800"/>
            <a:ext cx="2286000" cy="2209800"/>
          </a:xfrm>
          <a:prstGeom prst="rect">
            <a:avLst/>
          </a:prstGeom>
          <a:noFill/>
          <a:ln w="9525">
            <a:noFill/>
            <a:miter lim="800000"/>
            <a:headEnd/>
            <a:tailEnd/>
          </a:ln>
        </p:spPr>
      </p:pic>
      <p:pic>
        <p:nvPicPr>
          <p:cNvPr id="41992" name="Picture 8" descr="parents support"/>
          <p:cNvPicPr>
            <a:picLocks noChangeAspect="1" noChangeArrowheads="1"/>
          </p:cNvPicPr>
          <p:nvPr/>
        </p:nvPicPr>
        <p:blipFill>
          <a:blip r:embed="rId3" cstate="print"/>
          <a:srcRect l="11984" r="31087"/>
          <a:stretch>
            <a:fillRect/>
          </a:stretch>
        </p:blipFill>
        <p:spPr bwMode="auto">
          <a:xfrm>
            <a:off x="6400800" y="2590800"/>
            <a:ext cx="2286000" cy="2252663"/>
          </a:xfrm>
          <a:prstGeom prst="rect">
            <a:avLst/>
          </a:prstGeom>
          <a:noFill/>
          <a:ln w="9525">
            <a:noFill/>
            <a:miter lim="800000"/>
            <a:headEnd/>
            <a:tailEnd/>
          </a:ln>
        </p:spPr>
      </p:pic>
      <p:pic>
        <p:nvPicPr>
          <p:cNvPr id="41993" name="Picture 9" descr="giving key"/>
          <p:cNvPicPr>
            <a:picLocks noGrp="1" noChangeAspect="1" noChangeArrowheads="1"/>
          </p:cNvPicPr>
          <p:nvPr>
            <p:ph idx="1"/>
          </p:nvPr>
        </p:nvPicPr>
        <p:blipFill>
          <a:blip r:embed="rId4" cstate="print"/>
          <a:srcRect b="7895"/>
          <a:stretch>
            <a:fillRect/>
          </a:stretch>
        </p:blipFill>
        <p:spPr>
          <a:xfrm>
            <a:off x="228600" y="2590800"/>
            <a:ext cx="2286000" cy="2209800"/>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A definition of disability?</a:t>
            </a:r>
            <a:endParaRPr lang="en-US" smtClean="0"/>
          </a:p>
        </p:txBody>
      </p:sp>
      <p:sp>
        <p:nvSpPr>
          <p:cNvPr id="7171" name="Rectangle 3"/>
          <p:cNvSpPr>
            <a:spLocks noGrp="1" noChangeArrowheads="1"/>
          </p:cNvSpPr>
          <p:nvPr>
            <p:ph type="body" idx="1"/>
          </p:nvPr>
        </p:nvSpPr>
        <p:spPr/>
        <p:txBody>
          <a:bodyPr/>
          <a:lstStyle/>
          <a:p>
            <a:pPr lvl="1" eaLnBrk="1" hangingPunct="1">
              <a:buFontTx/>
              <a:buNone/>
            </a:pPr>
            <a:r>
              <a:rPr lang="en-GB" sz="3600" i="1" smtClean="0"/>
              <a:t>	Persons with disabilities include those who have </a:t>
            </a:r>
            <a:r>
              <a:rPr lang="en-GB" sz="3600" i="1" smtClean="0">
                <a:solidFill>
                  <a:srgbClr val="FFFF00"/>
                </a:solidFill>
              </a:rPr>
              <a:t>long-term physical, mental, intellectual or sensory impairments </a:t>
            </a:r>
            <a:r>
              <a:rPr lang="en-GB" sz="3600" i="1" smtClean="0"/>
              <a:t>which in </a:t>
            </a:r>
            <a:r>
              <a:rPr lang="en-GB" sz="3600" i="1" smtClean="0">
                <a:solidFill>
                  <a:srgbClr val="FFFF00"/>
                </a:solidFill>
              </a:rPr>
              <a:t>interaction with various barriers </a:t>
            </a:r>
            <a:r>
              <a:rPr lang="en-GB" sz="3600" i="1" smtClean="0"/>
              <a:t>may hinder their full and </a:t>
            </a:r>
            <a:r>
              <a:rPr lang="en-GB" sz="3600" i="1" smtClean="0">
                <a:solidFill>
                  <a:srgbClr val="FFFF00"/>
                </a:solidFill>
              </a:rPr>
              <a:t>effective participation </a:t>
            </a:r>
            <a:r>
              <a:rPr lang="en-GB" sz="3600" i="1" smtClean="0"/>
              <a:t>in society on an equal basis with others.</a:t>
            </a:r>
          </a:p>
          <a:p>
            <a:pPr eaLnBrk="1" hangingPunct="1">
              <a:buFont typeface="Wingdings" pitchFamily="2" charset="2"/>
              <a:buNone/>
            </a:pPr>
            <a:endParaRPr lang="en-GB" sz="4000" smtClean="0"/>
          </a:p>
          <a:p>
            <a:pPr lvl="1" eaLnBrk="1" hangingPunct="1">
              <a:buFontTx/>
              <a:buNone/>
            </a:pPr>
            <a:endParaRPr lang="en-GB" sz="3600" i="1" smtClean="0"/>
          </a:p>
          <a:p>
            <a:pPr eaLnBrk="1" hangingPunct="1"/>
            <a:endParaRPr lang="en-US" sz="4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685800" y="2492375"/>
            <a:ext cx="7772400" cy="1470025"/>
          </a:xfrm>
          <a:prstGeom prst="rect">
            <a:avLst/>
          </a:prstGeom>
          <a:noFill/>
          <a:ln w="9525">
            <a:noFill/>
            <a:miter lim="800000"/>
            <a:headEnd/>
            <a:tailEnd/>
          </a:ln>
          <a:effectLst/>
        </p:spPr>
        <p:txBody>
          <a:bodyPr anchor="ctr"/>
          <a:lstStyle/>
          <a:p>
            <a:pPr algn="ctr">
              <a:defRPr/>
            </a:pPr>
            <a:r>
              <a:rPr lang="en-AU" sz="5400">
                <a:solidFill>
                  <a:schemeClr val="tx2"/>
                </a:solidFill>
                <a:effectLst>
                  <a:outerShdw blurRad="38100" dist="38100" dir="2700000" algn="tl">
                    <a:srgbClr val="000000"/>
                  </a:outerShdw>
                </a:effectLst>
                <a:cs typeface="Arial" charset="0"/>
              </a:rPr>
              <a:t>“Doing with” </a:t>
            </a:r>
            <a:br>
              <a:rPr lang="en-AU" sz="5400">
                <a:solidFill>
                  <a:schemeClr val="tx2"/>
                </a:solidFill>
                <a:effectLst>
                  <a:outerShdw blurRad="38100" dist="38100" dir="2700000" algn="tl">
                    <a:srgbClr val="000000"/>
                  </a:outerShdw>
                </a:effectLst>
                <a:cs typeface="Arial" charset="0"/>
              </a:rPr>
            </a:br>
            <a:r>
              <a:rPr lang="en-AU" sz="5400">
                <a:solidFill>
                  <a:schemeClr val="tx2"/>
                </a:solidFill>
                <a:effectLst>
                  <a:outerShdw blurRad="38100" dist="38100" dir="2700000" algn="tl">
                    <a:srgbClr val="000000"/>
                  </a:outerShdw>
                </a:effectLst>
                <a:cs typeface="Arial" charset="0"/>
              </a:rPr>
              <a:t>not </a:t>
            </a:r>
            <a:br>
              <a:rPr lang="en-AU" sz="5400">
                <a:solidFill>
                  <a:schemeClr val="tx2"/>
                </a:solidFill>
                <a:effectLst>
                  <a:outerShdw blurRad="38100" dist="38100" dir="2700000" algn="tl">
                    <a:srgbClr val="000000"/>
                  </a:outerShdw>
                </a:effectLst>
                <a:cs typeface="Arial" charset="0"/>
              </a:rPr>
            </a:br>
            <a:r>
              <a:rPr lang="en-AU" sz="5400">
                <a:solidFill>
                  <a:schemeClr val="tx2"/>
                </a:solidFill>
                <a:effectLst>
                  <a:outerShdw blurRad="38100" dist="38100" dir="2700000" algn="tl">
                    <a:srgbClr val="000000"/>
                  </a:outerShdw>
                </a:effectLst>
                <a:cs typeface="Arial" charset="0"/>
              </a:rPr>
              <a:t>“Doing for”</a:t>
            </a:r>
          </a:p>
        </p:txBody>
      </p:sp>
      <p:sp>
        <p:nvSpPr>
          <p:cNvPr id="123909" name="Rectangle 5"/>
          <p:cNvSpPr>
            <a:spLocks noChangeArrowheads="1"/>
          </p:cNvSpPr>
          <p:nvPr/>
        </p:nvSpPr>
        <p:spPr bwMode="auto">
          <a:xfrm>
            <a:off x="0" y="4797425"/>
            <a:ext cx="9144000" cy="936625"/>
          </a:xfrm>
          <a:prstGeom prst="rect">
            <a:avLst/>
          </a:prstGeom>
          <a:noFill/>
          <a:ln w="9525">
            <a:noFill/>
            <a:miter lim="800000"/>
            <a:headEnd/>
            <a:tailEnd/>
          </a:ln>
          <a:effectLst/>
        </p:spPr>
        <p:txBody>
          <a:bodyPr/>
          <a:lstStyle/>
          <a:p>
            <a:pPr algn="ctr">
              <a:spcBef>
                <a:spcPct val="20000"/>
              </a:spcBef>
              <a:buClr>
                <a:schemeClr val="hlink"/>
              </a:buClr>
              <a:buSzPct val="65000"/>
              <a:buFont typeface="Wingdings" pitchFamily="2" charset="2"/>
              <a:buNone/>
              <a:defRPr/>
            </a:pPr>
            <a:r>
              <a:rPr lang="en-AU" sz="4400" b="1" dirty="0">
                <a:solidFill>
                  <a:srgbClr val="FFFF00"/>
                </a:solidFill>
                <a:effectLst>
                  <a:outerShdw blurRad="38100" dist="38100" dir="2700000" algn="tl">
                    <a:srgbClr val="000000"/>
                  </a:outerShdw>
                </a:effectLst>
                <a:cs typeface="Arial" charset="0"/>
              </a:rPr>
              <a:t>“Nothing about us without us”</a:t>
            </a:r>
          </a:p>
        </p:txBody>
      </p:sp>
      <p:sp>
        <p:nvSpPr>
          <p:cNvPr id="43012" name="Text Box 6"/>
          <p:cNvSpPr txBox="1">
            <a:spLocks noChangeArrowheads="1"/>
          </p:cNvSpPr>
          <p:nvPr/>
        </p:nvSpPr>
        <p:spPr bwMode="auto">
          <a:xfrm>
            <a:off x="0" y="490538"/>
            <a:ext cx="6732588" cy="1066800"/>
          </a:xfrm>
          <a:prstGeom prst="rect">
            <a:avLst/>
          </a:prstGeom>
          <a:noFill/>
          <a:ln w="9525">
            <a:noFill/>
            <a:miter lim="800000"/>
            <a:headEnd/>
            <a:tailEnd/>
          </a:ln>
        </p:spPr>
        <p:txBody>
          <a:bodyPr>
            <a:spAutoFit/>
          </a:bodyPr>
          <a:lstStyle/>
          <a:p>
            <a:pPr algn="ctr">
              <a:spcBef>
                <a:spcPct val="50000"/>
              </a:spcBef>
            </a:pPr>
            <a:r>
              <a:rPr lang="en-AU" sz="3200" b="1">
                <a:solidFill>
                  <a:srgbClr val="FF0000"/>
                </a:solidFill>
                <a:latin typeface="Verdana" pitchFamily="34" charset="0"/>
              </a:rPr>
              <a:t>Principle partnership is with people with a disability</a:t>
            </a:r>
          </a:p>
        </p:txBody>
      </p:sp>
      <p:sp>
        <p:nvSpPr>
          <p:cNvPr id="43013" name="Text Box 7"/>
          <p:cNvSpPr txBox="1">
            <a:spLocks noChangeArrowheads="1"/>
          </p:cNvSpPr>
          <p:nvPr/>
        </p:nvSpPr>
        <p:spPr bwMode="auto">
          <a:xfrm>
            <a:off x="5651500" y="6021388"/>
            <a:ext cx="3492500" cy="366712"/>
          </a:xfrm>
          <a:prstGeom prst="rect">
            <a:avLst/>
          </a:prstGeom>
          <a:noFill/>
          <a:ln w="9525">
            <a:noFill/>
            <a:miter lim="800000"/>
            <a:headEnd/>
            <a:tailEnd/>
          </a:ln>
        </p:spPr>
        <p:txBody>
          <a:bodyPr>
            <a:spAutoFit/>
          </a:bodyPr>
          <a:lstStyle/>
          <a:p>
            <a:pPr algn="r" eaLnBrk="0" hangingPunct="0">
              <a:spcBef>
                <a:spcPct val="50000"/>
              </a:spcBef>
            </a:pPr>
            <a:r>
              <a:rPr lang="en-AU">
                <a:latin typeface="Times"/>
              </a:rPr>
              <a:t>DPI Slogan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Cj00787110000[1]"/>
          <p:cNvPicPr>
            <a:picLocks noChangeAspect="1" noChangeArrowheads="1"/>
          </p:cNvPicPr>
          <p:nvPr/>
        </p:nvPicPr>
        <p:blipFill>
          <a:blip r:embed="rId2" cstate="print"/>
          <a:srcRect/>
          <a:stretch>
            <a:fillRect/>
          </a:stretch>
        </p:blipFill>
        <p:spPr bwMode="auto">
          <a:xfrm>
            <a:off x="755650" y="2060575"/>
            <a:ext cx="1622425" cy="3933825"/>
          </a:xfrm>
          <a:prstGeom prst="rect">
            <a:avLst/>
          </a:prstGeom>
          <a:noFill/>
          <a:ln w="9525">
            <a:noFill/>
            <a:miter lim="800000"/>
            <a:headEnd/>
            <a:tailEnd/>
          </a:ln>
        </p:spPr>
      </p:pic>
      <p:sp>
        <p:nvSpPr>
          <p:cNvPr id="120837" name="Rectangle 5"/>
          <p:cNvSpPr>
            <a:spLocks noChangeArrowheads="1"/>
          </p:cNvSpPr>
          <p:nvPr/>
        </p:nvSpPr>
        <p:spPr bwMode="auto">
          <a:xfrm>
            <a:off x="3995738" y="1557338"/>
            <a:ext cx="4752975" cy="4248150"/>
          </a:xfrm>
          <a:prstGeom prst="rect">
            <a:avLst/>
          </a:prstGeom>
          <a:noFill/>
          <a:ln w="9525">
            <a:noFill/>
            <a:miter lim="800000"/>
            <a:headEnd/>
            <a:tailEnd/>
          </a:ln>
          <a:effectLst/>
        </p:spPr>
        <p:txBody>
          <a:bodyPr anchor="ctr"/>
          <a:lstStyle/>
          <a:p>
            <a:pPr algn="ctr">
              <a:lnSpc>
                <a:spcPct val="150000"/>
              </a:lnSpc>
              <a:defRPr/>
            </a:pPr>
            <a:r>
              <a:rPr lang="en-AU" sz="4800">
                <a:solidFill>
                  <a:schemeClr val="tx2"/>
                </a:solidFill>
                <a:effectLst>
                  <a:outerShdw blurRad="38100" dist="38100" dir="2700000" algn="tl">
                    <a:srgbClr val="000000"/>
                  </a:outerShdw>
                </a:effectLst>
                <a:cs typeface="Arial" charset="0"/>
              </a:rPr>
              <a:t>Are there people with a </a:t>
            </a:r>
            <a:br>
              <a:rPr lang="en-AU" sz="4800">
                <a:solidFill>
                  <a:schemeClr val="tx2"/>
                </a:solidFill>
                <a:effectLst>
                  <a:outerShdw blurRad="38100" dist="38100" dir="2700000" algn="tl">
                    <a:srgbClr val="000000"/>
                  </a:outerShdw>
                </a:effectLst>
                <a:cs typeface="Arial" charset="0"/>
              </a:rPr>
            </a:br>
            <a:r>
              <a:rPr lang="en-AU" sz="4800">
                <a:solidFill>
                  <a:schemeClr val="tx2"/>
                </a:solidFill>
                <a:effectLst>
                  <a:outerShdw blurRad="38100" dist="38100" dir="2700000" algn="tl">
                    <a:srgbClr val="000000"/>
                  </a:outerShdw>
                </a:effectLst>
                <a:cs typeface="Arial" charset="0"/>
              </a:rPr>
              <a:t>disability in your programs?</a:t>
            </a:r>
          </a:p>
        </p:txBody>
      </p:sp>
      <p:sp>
        <p:nvSpPr>
          <p:cNvPr id="44036" name="Text Box 6"/>
          <p:cNvSpPr txBox="1">
            <a:spLocks noChangeArrowheads="1"/>
          </p:cNvSpPr>
          <p:nvPr/>
        </p:nvSpPr>
        <p:spPr bwMode="auto">
          <a:xfrm>
            <a:off x="250825" y="425450"/>
            <a:ext cx="5761038" cy="946150"/>
          </a:xfrm>
          <a:prstGeom prst="rect">
            <a:avLst/>
          </a:prstGeom>
          <a:noFill/>
          <a:ln w="9525">
            <a:noFill/>
            <a:miter lim="800000"/>
            <a:headEnd/>
            <a:tailEnd/>
          </a:ln>
        </p:spPr>
        <p:txBody>
          <a:bodyPr>
            <a:spAutoFit/>
          </a:bodyPr>
          <a:lstStyle/>
          <a:p>
            <a:pPr eaLnBrk="0" hangingPunct="0"/>
            <a:r>
              <a:rPr lang="en-AU" sz="2800" b="1">
                <a:solidFill>
                  <a:srgbClr val="B20600"/>
                </a:solidFill>
                <a:latin typeface="Verdana" pitchFamily="34" charset="0"/>
              </a:rPr>
              <a:t>Think about a program you have visited….</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cstate="print"/>
          <a:srcRect r="3345"/>
          <a:stretch>
            <a:fillRect/>
          </a:stretch>
        </p:blipFill>
        <p:spPr bwMode="auto">
          <a:xfrm>
            <a:off x="0" y="1746250"/>
            <a:ext cx="9144000" cy="3833813"/>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57200" y="361950"/>
            <a:ext cx="8229600" cy="3700463"/>
          </a:xfrm>
        </p:spPr>
        <p:txBody>
          <a:bodyPr/>
          <a:lstStyle/>
          <a:p>
            <a:pPr eaLnBrk="1" hangingPunct="1"/>
            <a:r>
              <a:rPr lang="en-GB" sz="4400" b="1" smtClean="0"/>
              <a:t>?? To do (Advocacy)  </a:t>
            </a:r>
          </a:p>
        </p:txBody>
      </p:sp>
      <p:pic>
        <p:nvPicPr>
          <p:cNvPr id="46083" name="Picture 2" descr="C:\Documents and Settings\admin\Desktop\advocaccy.gif"/>
          <p:cNvPicPr>
            <a:picLocks noChangeAspect="1" noChangeArrowheads="1"/>
          </p:cNvPicPr>
          <p:nvPr/>
        </p:nvPicPr>
        <p:blipFill>
          <a:blip r:embed="rId2" cstate="print"/>
          <a:srcRect b="17900"/>
          <a:stretch>
            <a:fillRect/>
          </a:stretch>
        </p:blipFill>
        <p:spPr bwMode="auto">
          <a:xfrm>
            <a:off x="1943100" y="1633538"/>
            <a:ext cx="4572000" cy="485616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400050" y="247650"/>
            <a:ext cx="7772400" cy="1143000"/>
          </a:xfrm>
        </p:spPr>
        <p:txBody>
          <a:bodyPr lIns="92075" tIns="46038" rIns="92075" bIns="46038" anchor="b"/>
          <a:lstStyle/>
          <a:p>
            <a:pPr eaLnBrk="1" hangingPunct="1"/>
            <a:r>
              <a:rPr lang="en-US" b="1" smtClean="0"/>
              <a:t>A Thought…</a:t>
            </a:r>
          </a:p>
        </p:txBody>
      </p:sp>
      <p:sp>
        <p:nvSpPr>
          <p:cNvPr id="47107" name="Rectangle 5"/>
          <p:cNvSpPr>
            <a:spLocks noGrp="1" noChangeArrowheads="1"/>
          </p:cNvSpPr>
          <p:nvPr>
            <p:ph type="body" idx="1"/>
          </p:nvPr>
        </p:nvSpPr>
        <p:spPr>
          <a:xfrm>
            <a:off x="400050" y="1676400"/>
            <a:ext cx="7772400" cy="4114800"/>
          </a:xfrm>
        </p:spPr>
        <p:txBody>
          <a:bodyPr lIns="92075" tIns="46038" rIns="92075" bIns="46038"/>
          <a:lstStyle/>
          <a:p>
            <a:pPr algn="ctr" eaLnBrk="1" hangingPunct="1">
              <a:lnSpc>
                <a:spcPct val="130000"/>
              </a:lnSpc>
              <a:buFont typeface="Wingdings" pitchFamily="2" charset="2"/>
              <a:buNone/>
            </a:pPr>
            <a:r>
              <a:rPr lang="en-US" sz="4800" i="1" smtClean="0"/>
              <a:t>"</a:t>
            </a:r>
            <a:r>
              <a:rPr lang="en-US" sz="4400" i="1" smtClean="0"/>
              <a:t>Alone we can do so little, </a:t>
            </a:r>
            <a:r>
              <a:rPr lang="en-US" sz="6600" i="1" smtClean="0"/>
              <a:t>together we can do so much."</a:t>
            </a:r>
            <a:br>
              <a:rPr lang="en-US" sz="6600" i="1" smtClean="0"/>
            </a:br>
            <a:r>
              <a:rPr lang="en-US" sz="4800" i="1" smtClean="0"/>
              <a:t>                 ~ </a:t>
            </a:r>
            <a:r>
              <a:rPr lang="en-US" i="1" smtClean="0"/>
              <a:t>Helen Keller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900113" y="1600200"/>
            <a:ext cx="7786687" cy="4525963"/>
          </a:xfrm>
        </p:spPr>
        <p:txBody>
          <a:bodyPr/>
          <a:lstStyle/>
          <a:p>
            <a:pPr eaLnBrk="1" hangingPunct="1"/>
            <a:endParaRPr lang="en-GB" smtClean="0">
              <a:latin typeface="Arial" pitchFamily="34" charset="0"/>
            </a:endParaRPr>
          </a:p>
          <a:p>
            <a:pPr eaLnBrk="1" hangingPunct="1">
              <a:buFontTx/>
              <a:buNone/>
            </a:pPr>
            <a:r>
              <a:rPr lang="en-GB" sz="2400" smtClean="0">
                <a:latin typeface="Arial" pitchFamily="34" charset="0"/>
              </a:rPr>
              <a:t>    </a:t>
            </a:r>
          </a:p>
          <a:p>
            <a:pPr eaLnBrk="1" hangingPunct="1">
              <a:buFontTx/>
              <a:buNone/>
            </a:pPr>
            <a:r>
              <a:rPr lang="en-GB" sz="2000" smtClean="0">
                <a:latin typeface="Arial" pitchFamily="34" charset="0"/>
              </a:rPr>
              <a:t>    </a:t>
            </a:r>
          </a:p>
          <a:p>
            <a:pPr eaLnBrk="1" hangingPunct="1">
              <a:buFontTx/>
              <a:buNone/>
            </a:pPr>
            <a:endParaRPr lang="en-US" sz="2000" smtClean="0">
              <a:latin typeface="Arial" pitchFamily="34" charset="0"/>
            </a:endParaRPr>
          </a:p>
        </p:txBody>
      </p:sp>
      <p:sp>
        <p:nvSpPr>
          <p:cNvPr id="48131" name="Text Box 12"/>
          <p:cNvSpPr txBox="1">
            <a:spLocks noChangeArrowheads="1"/>
          </p:cNvSpPr>
          <p:nvPr/>
        </p:nvSpPr>
        <p:spPr bwMode="auto">
          <a:xfrm>
            <a:off x="2339975" y="3716338"/>
            <a:ext cx="6346825" cy="523875"/>
          </a:xfrm>
          <a:prstGeom prst="rect">
            <a:avLst/>
          </a:prstGeom>
          <a:noFill/>
          <a:ln w="9525">
            <a:noFill/>
            <a:miter lim="800000"/>
            <a:headEnd/>
            <a:tailEnd/>
          </a:ln>
        </p:spPr>
        <p:txBody>
          <a:bodyPr>
            <a:spAutoFit/>
          </a:bodyPr>
          <a:lstStyle/>
          <a:p>
            <a:pPr>
              <a:spcBef>
                <a:spcPct val="50000"/>
              </a:spcBef>
            </a:pPr>
            <a:r>
              <a:rPr lang="en-GB" sz="2800"/>
              <a:t>Having someone who listens to you</a:t>
            </a:r>
            <a:endParaRPr lang="en-US" sz="2800"/>
          </a:p>
        </p:txBody>
      </p:sp>
      <p:sp>
        <p:nvSpPr>
          <p:cNvPr id="48132" name="Text Box 16"/>
          <p:cNvSpPr txBox="1">
            <a:spLocks noChangeArrowheads="1"/>
          </p:cNvSpPr>
          <p:nvPr/>
        </p:nvSpPr>
        <p:spPr bwMode="auto">
          <a:xfrm>
            <a:off x="2484438" y="5805488"/>
            <a:ext cx="5738812" cy="523875"/>
          </a:xfrm>
          <a:prstGeom prst="rect">
            <a:avLst/>
          </a:prstGeom>
          <a:noFill/>
          <a:ln w="9525">
            <a:noFill/>
            <a:miter lim="800000"/>
            <a:headEnd/>
            <a:tailEnd/>
          </a:ln>
        </p:spPr>
        <p:txBody>
          <a:bodyPr>
            <a:spAutoFit/>
          </a:bodyPr>
          <a:lstStyle/>
          <a:p>
            <a:pPr>
              <a:spcBef>
                <a:spcPct val="50000"/>
              </a:spcBef>
            </a:pPr>
            <a:r>
              <a:rPr lang="en-GB" sz="2800"/>
              <a:t>Helps you understand </a:t>
            </a:r>
            <a:endParaRPr lang="en-US" sz="2800"/>
          </a:p>
        </p:txBody>
      </p:sp>
      <p:sp>
        <p:nvSpPr>
          <p:cNvPr id="48133" name="Text Box 18"/>
          <p:cNvSpPr txBox="1">
            <a:spLocks noChangeArrowheads="1"/>
          </p:cNvSpPr>
          <p:nvPr/>
        </p:nvSpPr>
        <p:spPr bwMode="auto">
          <a:xfrm>
            <a:off x="2411413" y="2133600"/>
            <a:ext cx="4176712" cy="523875"/>
          </a:xfrm>
          <a:prstGeom prst="rect">
            <a:avLst/>
          </a:prstGeom>
          <a:noFill/>
          <a:ln w="9525">
            <a:noFill/>
            <a:miter lim="800000"/>
            <a:headEnd/>
            <a:tailEnd/>
          </a:ln>
        </p:spPr>
        <p:txBody>
          <a:bodyPr>
            <a:spAutoFit/>
          </a:bodyPr>
          <a:lstStyle/>
          <a:p>
            <a:pPr>
              <a:spcBef>
                <a:spcPct val="50000"/>
              </a:spcBef>
            </a:pPr>
            <a:r>
              <a:rPr lang="en-GB" sz="2800"/>
              <a:t>Advocacy is speaking up </a:t>
            </a:r>
            <a:endParaRPr lang="en-US" sz="2800"/>
          </a:p>
        </p:txBody>
      </p:sp>
      <p:sp>
        <p:nvSpPr>
          <p:cNvPr id="48134" name="Rectangle 20"/>
          <p:cNvSpPr>
            <a:spLocks noGrp="1" noChangeArrowheads="1"/>
          </p:cNvSpPr>
          <p:nvPr>
            <p:ph type="title" idx="4294967295"/>
          </p:nvPr>
        </p:nvSpPr>
        <p:spPr/>
        <p:txBody>
          <a:bodyPr/>
          <a:lstStyle/>
          <a:p>
            <a:pPr eaLnBrk="1" hangingPunct="1"/>
            <a:r>
              <a:rPr lang="en-GB" smtClean="0"/>
              <a:t>Advocacy?</a:t>
            </a:r>
            <a:endParaRPr lang="en-US" smtClean="0"/>
          </a:p>
        </p:txBody>
      </p:sp>
      <p:pic>
        <p:nvPicPr>
          <p:cNvPr id="48135" name="Picture 2" descr="C:\Documents and Settings\admin\Desktop\understand.jpg"/>
          <p:cNvPicPr>
            <a:picLocks noChangeAspect="1" noChangeArrowheads="1"/>
          </p:cNvPicPr>
          <p:nvPr/>
        </p:nvPicPr>
        <p:blipFill>
          <a:blip r:embed="rId2" cstate="print"/>
          <a:srcRect/>
          <a:stretch>
            <a:fillRect/>
          </a:stretch>
        </p:blipFill>
        <p:spPr bwMode="auto">
          <a:xfrm>
            <a:off x="268288" y="5032375"/>
            <a:ext cx="1662112" cy="1354138"/>
          </a:xfrm>
          <a:prstGeom prst="rect">
            <a:avLst/>
          </a:prstGeom>
          <a:noFill/>
          <a:ln w="9525">
            <a:noFill/>
            <a:miter lim="800000"/>
            <a:headEnd/>
            <a:tailEnd/>
          </a:ln>
        </p:spPr>
      </p:pic>
      <p:pic>
        <p:nvPicPr>
          <p:cNvPr id="48136" name="Picture 3" descr="C:\Documents and Settings\admin\Desktop\images (1).jpg"/>
          <p:cNvPicPr>
            <a:picLocks noChangeAspect="1" noChangeArrowheads="1"/>
          </p:cNvPicPr>
          <p:nvPr/>
        </p:nvPicPr>
        <p:blipFill>
          <a:blip r:embed="rId3" cstate="print"/>
          <a:srcRect/>
          <a:stretch>
            <a:fillRect/>
          </a:stretch>
        </p:blipFill>
        <p:spPr bwMode="auto">
          <a:xfrm>
            <a:off x="268288" y="1062038"/>
            <a:ext cx="1528762" cy="1528762"/>
          </a:xfrm>
          <a:prstGeom prst="rect">
            <a:avLst/>
          </a:prstGeom>
          <a:noFill/>
          <a:ln w="9525">
            <a:noFill/>
            <a:miter lim="800000"/>
            <a:headEnd/>
            <a:tailEnd/>
          </a:ln>
        </p:spPr>
      </p:pic>
      <p:pic>
        <p:nvPicPr>
          <p:cNvPr id="48137" name="Picture 4" descr="C:\Documents and Settings\admin\Desktop\listen.jpg"/>
          <p:cNvPicPr>
            <a:picLocks noChangeAspect="1" noChangeArrowheads="1"/>
          </p:cNvPicPr>
          <p:nvPr/>
        </p:nvPicPr>
        <p:blipFill>
          <a:blip r:embed="rId4" cstate="print"/>
          <a:srcRect/>
          <a:stretch>
            <a:fillRect/>
          </a:stretch>
        </p:blipFill>
        <p:spPr bwMode="auto">
          <a:xfrm>
            <a:off x="268288" y="3306763"/>
            <a:ext cx="1528762" cy="114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457200" y="1600200"/>
            <a:ext cx="7786688" cy="4525963"/>
          </a:xfrm>
        </p:spPr>
        <p:txBody>
          <a:bodyPr/>
          <a:lstStyle/>
          <a:p>
            <a:pPr eaLnBrk="1" hangingPunct="1"/>
            <a:endParaRPr lang="en-GB" smtClean="0">
              <a:latin typeface="Arial" pitchFamily="34" charset="0"/>
            </a:endParaRPr>
          </a:p>
          <a:p>
            <a:pPr eaLnBrk="1" hangingPunct="1">
              <a:buFontTx/>
              <a:buNone/>
            </a:pPr>
            <a:r>
              <a:rPr lang="en-GB" sz="2400" smtClean="0">
                <a:latin typeface="Arial" pitchFamily="34" charset="0"/>
              </a:rPr>
              <a:t>    </a:t>
            </a:r>
          </a:p>
          <a:p>
            <a:pPr eaLnBrk="1" hangingPunct="1">
              <a:buFontTx/>
              <a:buNone/>
            </a:pPr>
            <a:r>
              <a:rPr lang="en-GB" sz="2000" smtClean="0">
                <a:latin typeface="Arial" pitchFamily="34" charset="0"/>
              </a:rPr>
              <a:t>    </a:t>
            </a:r>
          </a:p>
          <a:p>
            <a:pPr eaLnBrk="1" hangingPunct="1">
              <a:buFontTx/>
              <a:buNone/>
            </a:pPr>
            <a:endParaRPr lang="en-US" sz="2000" smtClean="0">
              <a:latin typeface="Arial" pitchFamily="34" charset="0"/>
            </a:endParaRPr>
          </a:p>
        </p:txBody>
      </p:sp>
      <p:sp>
        <p:nvSpPr>
          <p:cNvPr id="49155" name="Text Box 8"/>
          <p:cNvSpPr txBox="1">
            <a:spLocks noChangeArrowheads="1"/>
          </p:cNvSpPr>
          <p:nvPr/>
        </p:nvSpPr>
        <p:spPr bwMode="auto">
          <a:xfrm>
            <a:off x="3635375" y="3500438"/>
            <a:ext cx="3455988" cy="461962"/>
          </a:xfrm>
          <a:prstGeom prst="rect">
            <a:avLst/>
          </a:prstGeom>
          <a:noFill/>
          <a:ln w="9525">
            <a:noFill/>
            <a:miter lim="800000"/>
            <a:headEnd/>
            <a:tailEnd/>
          </a:ln>
        </p:spPr>
        <p:txBody>
          <a:bodyPr>
            <a:spAutoFit/>
          </a:bodyPr>
          <a:lstStyle/>
          <a:p>
            <a:pPr>
              <a:spcBef>
                <a:spcPct val="50000"/>
              </a:spcBef>
            </a:pPr>
            <a:r>
              <a:rPr lang="en-GB" sz="2400"/>
              <a:t>Helping you be heard</a:t>
            </a:r>
            <a:endParaRPr lang="en-US" sz="2400"/>
          </a:p>
        </p:txBody>
      </p:sp>
      <p:pic>
        <p:nvPicPr>
          <p:cNvPr id="49156" name="Picture 11" descr="Choose2"/>
          <p:cNvPicPr>
            <a:picLocks noChangeAspect="1" noChangeArrowheads="1"/>
          </p:cNvPicPr>
          <p:nvPr/>
        </p:nvPicPr>
        <p:blipFill>
          <a:blip r:embed="rId2" cstate="print"/>
          <a:srcRect/>
          <a:stretch>
            <a:fillRect/>
          </a:stretch>
        </p:blipFill>
        <p:spPr bwMode="auto">
          <a:xfrm>
            <a:off x="1116013" y="4797425"/>
            <a:ext cx="2160587" cy="1771650"/>
          </a:xfrm>
          <a:prstGeom prst="rect">
            <a:avLst/>
          </a:prstGeom>
          <a:noFill/>
          <a:ln w="9525">
            <a:noFill/>
            <a:miter lim="800000"/>
            <a:headEnd/>
            <a:tailEnd/>
          </a:ln>
        </p:spPr>
      </p:pic>
      <p:sp>
        <p:nvSpPr>
          <p:cNvPr id="49157" name="Text Box 12"/>
          <p:cNvSpPr txBox="1">
            <a:spLocks noChangeArrowheads="1"/>
          </p:cNvSpPr>
          <p:nvPr/>
        </p:nvSpPr>
        <p:spPr bwMode="auto">
          <a:xfrm>
            <a:off x="3276600" y="5300663"/>
            <a:ext cx="5867400" cy="461962"/>
          </a:xfrm>
          <a:prstGeom prst="rect">
            <a:avLst/>
          </a:prstGeom>
          <a:noFill/>
          <a:ln w="9525">
            <a:noFill/>
            <a:miter lim="800000"/>
            <a:headEnd/>
            <a:tailEnd/>
          </a:ln>
        </p:spPr>
        <p:txBody>
          <a:bodyPr>
            <a:spAutoFit/>
          </a:bodyPr>
          <a:lstStyle/>
          <a:p>
            <a:pPr algn="ctr">
              <a:spcBef>
                <a:spcPct val="50000"/>
              </a:spcBef>
            </a:pPr>
            <a:r>
              <a:rPr lang="en-GB" sz="2400"/>
              <a:t>Ensure you have informed choices</a:t>
            </a:r>
            <a:endParaRPr lang="en-US" sz="2400"/>
          </a:p>
        </p:txBody>
      </p:sp>
      <p:pic>
        <p:nvPicPr>
          <p:cNvPr id="49158" name="Picture 15" descr="Talk_social_worker"/>
          <p:cNvPicPr>
            <a:picLocks noChangeAspect="1" noChangeArrowheads="1"/>
          </p:cNvPicPr>
          <p:nvPr/>
        </p:nvPicPr>
        <p:blipFill>
          <a:blip r:embed="rId3" cstate="print"/>
          <a:srcRect/>
          <a:stretch>
            <a:fillRect/>
          </a:stretch>
        </p:blipFill>
        <p:spPr bwMode="auto">
          <a:xfrm>
            <a:off x="1042988" y="2924175"/>
            <a:ext cx="2160587" cy="1466850"/>
          </a:xfrm>
          <a:prstGeom prst="rect">
            <a:avLst/>
          </a:prstGeom>
          <a:noFill/>
          <a:ln w="9525">
            <a:noFill/>
            <a:miter lim="800000"/>
            <a:headEnd/>
            <a:tailEnd/>
          </a:ln>
        </p:spPr>
      </p:pic>
      <p:pic>
        <p:nvPicPr>
          <p:cNvPr id="49159" name="Picture 16" descr="Handshake2"/>
          <p:cNvPicPr>
            <a:picLocks noChangeAspect="1" noChangeArrowheads="1"/>
          </p:cNvPicPr>
          <p:nvPr/>
        </p:nvPicPr>
        <p:blipFill>
          <a:blip r:embed="rId4" cstate="print"/>
          <a:srcRect/>
          <a:stretch>
            <a:fillRect/>
          </a:stretch>
        </p:blipFill>
        <p:spPr bwMode="auto">
          <a:xfrm>
            <a:off x="1042988" y="1484313"/>
            <a:ext cx="2160587" cy="1173162"/>
          </a:xfrm>
          <a:prstGeom prst="rect">
            <a:avLst/>
          </a:prstGeom>
          <a:noFill/>
          <a:ln w="9525">
            <a:noFill/>
            <a:miter lim="800000"/>
            <a:headEnd/>
            <a:tailEnd/>
          </a:ln>
        </p:spPr>
      </p:pic>
      <p:sp>
        <p:nvSpPr>
          <p:cNvPr id="49160" name="Text Box 17"/>
          <p:cNvSpPr txBox="1">
            <a:spLocks noChangeArrowheads="1"/>
          </p:cNvSpPr>
          <p:nvPr/>
        </p:nvSpPr>
        <p:spPr bwMode="auto">
          <a:xfrm>
            <a:off x="3708400" y="1916113"/>
            <a:ext cx="3527425" cy="461962"/>
          </a:xfrm>
          <a:prstGeom prst="rect">
            <a:avLst/>
          </a:prstGeom>
          <a:noFill/>
          <a:ln w="9525">
            <a:noFill/>
            <a:miter lim="800000"/>
            <a:headEnd/>
            <a:tailEnd/>
          </a:ln>
        </p:spPr>
        <p:txBody>
          <a:bodyPr>
            <a:spAutoFit/>
          </a:bodyPr>
          <a:lstStyle/>
          <a:p>
            <a:pPr>
              <a:spcBef>
                <a:spcPct val="50000"/>
              </a:spcBef>
            </a:pPr>
            <a:r>
              <a:rPr lang="en-GB" sz="2400"/>
              <a:t>Is about trust</a:t>
            </a:r>
            <a:endParaRPr lang="en-US" sz="2400"/>
          </a:p>
        </p:txBody>
      </p:sp>
      <p:sp>
        <p:nvSpPr>
          <p:cNvPr id="49161" name="Rectangle 18"/>
          <p:cNvSpPr>
            <a:spLocks noGrp="1" noChangeArrowheads="1"/>
          </p:cNvSpPr>
          <p:nvPr>
            <p:ph type="title" idx="4294967295"/>
          </p:nvPr>
        </p:nvSpPr>
        <p:spPr/>
        <p:txBody>
          <a:bodyPr/>
          <a:lstStyle/>
          <a:p>
            <a:pPr eaLnBrk="1" hangingPunct="1"/>
            <a:r>
              <a:rPr lang="en-GB" smtClean="0"/>
              <a:t>Advocacy?</a:t>
            </a: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900113" y="1600200"/>
            <a:ext cx="7786687" cy="4525963"/>
          </a:xfrm>
        </p:spPr>
        <p:txBody>
          <a:bodyPr/>
          <a:lstStyle/>
          <a:p>
            <a:pPr eaLnBrk="1" hangingPunct="1"/>
            <a:endParaRPr lang="en-GB" smtClean="0">
              <a:latin typeface="Arial" pitchFamily="34" charset="0"/>
            </a:endParaRPr>
          </a:p>
          <a:p>
            <a:pPr eaLnBrk="1" hangingPunct="1">
              <a:buFontTx/>
              <a:buNone/>
            </a:pPr>
            <a:r>
              <a:rPr lang="en-GB" sz="2400" smtClean="0">
                <a:latin typeface="Arial" pitchFamily="34" charset="0"/>
              </a:rPr>
              <a:t>    </a:t>
            </a:r>
          </a:p>
          <a:p>
            <a:pPr eaLnBrk="1" hangingPunct="1">
              <a:buFontTx/>
              <a:buNone/>
            </a:pPr>
            <a:r>
              <a:rPr lang="en-GB" sz="2000" smtClean="0">
                <a:latin typeface="Arial" pitchFamily="34" charset="0"/>
              </a:rPr>
              <a:t>    </a:t>
            </a:r>
          </a:p>
          <a:p>
            <a:pPr eaLnBrk="1" hangingPunct="1">
              <a:buFontTx/>
              <a:buNone/>
            </a:pPr>
            <a:endParaRPr lang="en-US" sz="2000" smtClean="0">
              <a:latin typeface="Arial" pitchFamily="34" charset="0"/>
            </a:endParaRPr>
          </a:p>
        </p:txBody>
      </p:sp>
      <p:sp>
        <p:nvSpPr>
          <p:cNvPr id="50179" name="Text Box 9"/>
          <p:cNvSpPr txBox="1">
            <a:spLocks noChangeArrowheads="1"/>
          </p:cNvSpPr>
          <p:nvPr/>
        </p:nvSpPr>
        <p:spPr bwMode="auto">
          <a:xfrm>
            <a:off x="2746375" y="1773238"/>
            <a:ext cx="5940425" cy="523875"/>
          </a:xfrm>
          <a:prstGeom prst="rect">
            <a:avLst/>
          </a:prstGeom>
          <a:noFill/>
          <a:ln w="9525">
            <a:noFill/>
            <a:miter lim="800000"/>
            <a:headEnd/>
            <a:tailEnd/>
          </a:ln>
        </p:spPr>
        <p:txBody>
          <a:bodyPr>
            <a:spAutoFit/>
          </a:bodyPr>
          <a:lstStyle/>
          <a:p>
            <a:pPr algn="ctr">
              <a:spcBef>
                <a:spcPct val="50000"/>
              </a:spcBef>
            </a:pPr>
            <a:r>
              <a:rPr lang="en-GB" sz="2800"/>
              <a:t>Helping us understand our rights</a:t>
            </a:r>
            <a:endParaRPr lang="en-US" sz="2800"/>
          </a:p>
        </p:txBody>
      </p:sp>
      <p:sp>
        <p:nvSpPr>
          <p:cNvPr id="50180" name="Text Box 13"/>
          <p:cNvSpPr txBox="1">
            <a:spLocks noChangeArrowheads="1"/>
          </p:cNvSpPr>
          <p:nvPr/>
        </p:nvSpPr>
        <p:spPr bwMode="auto">
          <a:xfrm>
            <a:off x="3348038" y="3429000"/>
            <a:ext cx="5581650" cy="523875"/>
          </a:xfrm>
          <a:prstGeom prst="rect">
            <a:avLst/>
          </a:prstGeom>
          <a:noFill/>
          <a:ln w="9525">
            <a:noFill/>
            <a:miter lim="800000"/>
            <a:headEnd/>
            <a:tailEnd/>
          </a:ln>
        </p:spPr>
        <p:txBody>
          <a:bodyPr>
            <a:spAutoFit/>
          </a:bodyPr>
          <a:lstStyle/>
          <a:p>
            <a:pPr>
              <a:spcBef>
                <a:spcPct val="50000"/>
              </a:spcBef>
            </a:pPr>
            <a:r>
              <a:rPr lang="en-GB" sz="2800"/>
              <a:t>Not allowing us to be excluded</a:t>
            </a:r>
            <a:endParaRPr lang="en-US" sz="2800"/>
          </a:p>
        </p:txBody>
      </p:sp>
      <p:pic>
        <p:nvPicPr>
          <p:cNvPr id="50181" name="Picture 16" descr="Protest_rights"/>
          <p:cNvPicPr>
            <a:picLocks noChangeAspect="1" noChangeArrowheads="1"/>
          </p:cNvPicPr>
          <p:nvPr/>
        </p:nvPicPr>
        <p:blipFill>
          <a:blip r:embed="rId2" cstate="print"/>
          <a:srcRect/>
          <a:stretch>
            <a:fillRect/>
          </a:stretch>
        </p:blipFill>
        <p:spPr bwMode="auto">
          <a:xfrm>
            <a:off x="774700" y="908050"/>
            <a:ext cx="2160588" cy="1800225"/>
          </a:xfrm>
          <a:prstGeom prst="rect">
            <a:avLst/>
          </a:prstGeom>
          <a:noFill/>
          <a:ln w="9525">
            <a:noFill/>
            <a:miter lim="800000"/>
            <a:headEnd/>
            <a:tailEnd/>
          </a:ln>
        </p:spPr>
      </p:pic>
      <p:pic>
        <p:nvPicPr>
          <p:cNvPr id="50182" name="Picture 17" descr="Excluded"/>
          <p:cNvPicPr>
            <a:picLocks noChangeAspect="1" noChangeArrowheads="1"/>
          </p:cNvPicPr>
          <p:nvPr/>
        </p:nvPicPr>
        <p:blipFill>
          <a:blip r:embed="rId3" cstate="print"/>
          <a:srcRect/>
          <a:stretch>
            <a:fillRect/>
          </a:stretch>
        </p:blipFill>
        <p:spPr bwMode="auto">
          <a:xfrm>
            <a:off x="811213" y="2852738"/>
            <a:ext cx="2160587" cy="1954212"/>
          </a:xfrm>
          <a:prstGeom prst="rect">
            <a:avLst/>
          </a:prstGeom>
          <a:noFill/>
          <a:ln w="9525">
            <a:noFill/>
            <a:miter lim="800000"/>
            <a:headEnd/>
            <a:tailEnd/>
          </a:ln>
        </p:spPr>
      </p:pic>
      <p:pic>
        <p:nvPicPr>
          <p:cNvPr id="50183" name="Picture 19" descr="Argue3"/>
          <p:cNvPicPr>
            <a:picLocks noChangeAspect="1" noChangeArrowheads="1"/>
          </p:cNvPicPr>
          <p:nvPr/>
        </p:nvPicPr>
        <p:blipFill>
          <a:blip r:embed="rId4" cstate="print"/>
          <a:srcRect/>
          <a:stretch>
            <a:fillRect/>
          </a:stretch>
        </p:blipFill>
        <p:spPr bwMode="auto">
          <a:xfrm>
            <a:off x="847725" y="5013325"/>
            <a:ext cx="2160588" cy="1660525"/>
          </a:xfrm>
          <a:prstGeom prst="rect">
            <a:avLst/>
          </a:prstGeom>
          <a:noFill/>
          <a:ln w="9525">
            <a:noFill/>
            <a:miter lim="800000"/>
            <a:headEnd/>
            <a:tailEnd/>
          </a:ln>
        </p:spPr>
      </p:pic>
      <p:sp>
        <p:nvSpPr>
          <p:cNvPr id="50184" name="Text Box 20"/>
          <p:cNvSpPr txBox="1">
            <a:spLocks noChangeArrowheads="1"/>
          </p:cNvSpPr>
          <p:nvPr/>
        </p:nvSpPr>
        <p:spPr bwMode="auto">
          <a:xfrm>
            <a:off x="3419475" y="5661025"/>
            <a:ext cx="5400675" cy="523875"/>
          </a:xfrm>
          <a:prstGeom prst="rect">
            <a:avLst/>
          </a:prstGeom>
          <a:noFill/>
          <a:ln w="9525">
            <a:noFill/>
            <a:miter lim="800000"/>
            <a:headEnd/>
            <a:tailEnd/>
          </a:ln>
        </p:spPr>
        <p:txBody>
          <a:bodyPr>
            <a:spAutoFit/>
          </a:bodyPr>
          <a:lstStyle/>
          <a:p>
            <a:pPr>
              <a:spcBef>
                <a:spcPct val="50000"/>
              </a:spcBef>
            </a:pPr>
            <a:r>
              <a:rPr lang="en-GB" sz="2800"/>
              <a:t>Not telling us what to do</a:t>
            </a:r>
            <a:endParaRPr lang="en-US" sz="2800"/>
          </a:p>
        </p:txBody>
      </p:sp>
      <p:sp>
        <p:nvSpPr>
          <p:cNvPr id="50185" name="Rectangle 21"/>
          <p:cNvSpPr>
            <a:spLocks noGrp="1" noChangeArrowheads="1"/>
          </p:cNvSpPr>
          <p:nvPr>
            <p:ph type="title" idx="4294967295"/>
          </p:nvPr>
        </p:nvSpPr>
        <p:spPr>
          <a:xfrm>
            <a:off x="457200" y="0"/>
            <a:ext cx="8229600" cy="1143000"/>
          </a:xfrm>
        </p:spPr>
        <p:txBody>
          <a:bodyPr/>
          <a:lstStyle/>
          <a:p>
            <a:pPr eaLnBrk="1" hangingPunct="1"/>
            <a:r>
              <a:rPr lang="en-GB" smtClean="0"/>
              <a:t>Advocacy?</a:t>
            </a: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303213" y="642938"/>
            <a:ext cx="8229600" cy="1143000"/>
          </a:xfrm>
        </p:spPr>
        <p:txBody>
          <a:bodyPr/>
          <a:lstStyle/>
          <a:p>
            <a:pPr eaLnBrk="1" hangingPunct="1"/>
            <a:r>
              <a:rPr lang="en-GB" sz="4000" b="1" smtClean="0">
                <a:latin typeface="Arial" pitchFamily="34" charset="0"/>
              </a:rPr>
              <a:t>Importance of advocacy for </a:t>
            </a:r>
            <a:br>
              <a:rPr lang="en-GB" sz="4000" b="1" smtClean="0">
                <a:latin typeface="Arial" pitchFamily="34" charset="0"/>
              </a:rPr>
            </a:br>
            <a:r>
              <a:rPr lang="en-GB" sz="4000" b="1" smtClean="0">
                <a:latin typeface="Arial" pitchFamily="34" charset="0"/>
              </a:rPr>
              <a:t>people with disabilities</a:t>
            </a:r>
            <a:br>
              <a:rPr lang="en-GB" sz="4000" b="1" smtClean="0">
                <a:latin typeface="Arial" pitchFamily="34" charset="0"/>
              </a:rPr>
            </a:br>
            <a:r>
              <a:rPr lang="en-GB" sz="4000" b="1" smtClean="0">
                <a:latin typeface="Arial" pitchFamily="34" charset="0"/>
              </a:rPr>
              <a:t/>
            </a:r>
            <a:br>
              <a:rPr lang="en-GB" sz="4000" b="1" smtClean="0">
                <a:latin typeface="Arial" pitchFamily="34" charset="0"/>
              </a:rPr>
            </a:br>
            <a:endParaRPr lang="en-US" sz="4000" b="1" smtClean="0">
              <a:latin typeface="Arial" pitchFamily="34" charset="0"/>
            </a:endParaRPr>
          </a:p>
        </p:txBody>
      </p:sp>
      <p:sp>
        <p:nvSpPr>
          <p:cNvPr id="51203" name="Rectangle 3"/>
          <p:cNvSpPr>
            <a:spLocks noGrp="1" noChangeArrowheads="1"/>
          </p:cNvSpPr>
          <p:nvPr>
            <p:ph type="body" idx="4294967295"/>
          </p:nvPr>
        </p:nvSpPr>
        <p:spPr>
          <a:xfrm>
            <a:off x="900113" y="1600200"/>
            <a:ext cx="7786687" cy="4525963"/>
          </a:xfrm>
        </p:spPr>
        <p:txBody>
          <a:bodyPr/>
          <a:lstStyle/>
          <a:p>
            <a:pPr eaLnBrk="1" hangingPunct="1">
              <a:buFontTx/>
              <a:buNone/>
            </a:pPr>
            <a:r>
              <a:rPr lang="en-GB" smtClean="0">
                <a:latin typeface="Arial" pitchFamily="34" charset="0"/>
              </a:rPr>
              <a:t>   </a:t>
            </a:r>
            <a:endParaRPr lang="en-US" smtClean="0">
              <a:latin typeface="Arial" pitchFamily="34" charset="0"/>
            </a:endParaRPr>
          </a:p>
        </p:txBody>
      </p:sp>
      <p:sp>
        <p:nvSpPr>
          <p:cNvPr id="51204" name="Text Box 5"/>
          <p:cNvSpPr txBox="1">
            <a:spLocks noChangeArrowheads="1"/>
          </p:cNvSpPr>
          <p:nvPr/>
        </p:nvSpPr>
        <p:spPr bwMode="auto">
          <a:xfrm>
            <a:off x="303213" y="4508500"/>
            <a:ext cx="8840787" cy="584200"/>
          </a:xfrm>
          <a:prstGeom prst="rect">
            <a:avLst/>
          </a:prstGeom>
          <a:noFill/>
          <a:ln w="9525">
            <a:noFill/>
            <a:miter lim="800000"/>
            <a:headEnd/>
            <a:tailEnd/>
          </a:ln>
        </p:spPr>
        <p:txBody>
          <a:bodyPr>
            <a:spAutoFit/>
          </a:bodyPr>
          <a:lstStyle/>
          <a:p>
            <a:pPr>
              <a:spcBef>
                <a:spcPct val="50000"/>
              </a:spcBef>
            </a:pPr>
            <a:r>
              <a:rPr lang="en-GB" sz="3200"/>
              <a:t>Choice  = responsibility  =dignity  =self-esteem</a:t>
            </a:r>
            <a:endParaRPr lang="en-US" sz="3200"/>
          </a:p>
        </p:txBody>
      </p:sp>
      <p:pic>
        <p:nvPicPr>
          <p:cNvPr id="51205" name="Picture 6" descr="Choose1"/>
          <p:cNvPicPr>
            <a:picLocks noChangeAspect="1" noChangeArrowheads="1"/>
          </p:cNvPicPr>
          <p:nvPr/>
        </p:nvPicPr>
        <p:blipFill>
          <a:blip r:embed="rId2" cstate="print"/>
          <a:srcRect/>
          <a:stretch>
            <a:fillRect/>
          </a:stretch>
        </p:blipFill>
        <p:spPr bwMode="auto">
          <a:xfrm>
            <a:off x="395288" y="2781300"/>
            <a:ext cx="1212850" cy="1327150"/>
          </a:xfrm>
          <a:prstGeom prst="rect">
            <a:avLst/>
          </a:prstGeom>
          <a:noFill/>
          <a:ln w="9525">
            <a:noFill/>
            <a:miter lim="800000"/>
            <a:headEnd/>
            <a:tailEnd/>
          </a:ln>
        </p:spPr>
      </p:pic>
      <p:pic>
        <p:nvPicPr>
          <p:cNvPr id="51206" name="Picture 7" descr="What_i_want_blank"/>
          <p:cNvPicPr>
            <a:picLocks noChangeAspect="1" noChangeArrowheads="1"/>
          </p:cNvPicPr>
          <p:nvPr/>
        </p:nvPicPr>
        <p:blipFill>
          <a:blip r:embed="rId3" cstate="print"/>
          <a:srcRect/>
          <a:stretch>
            <a:fillRect/>
          </a:stretch>
        </p:blipFill>
        <p:spPr bwMode="auto">
          <a:xfrm>
            <a:off x="2555875" y="2781300"/>
            <a:ext cx="1223963" cy="1341438"/>
          </a:xfrm>
          <a:prstGeom prst="rect">
            <a:avLst/>
          </a:prstGeom>
          <a:noFill/>
          <a:ln w="9525">
            <a:noFill/>
            <a:miter lim="800000"/>
            <a:headEnd/>
            <a:tailEnd/>
          </a:ln>
        </p:spPr>
      </p:pic>
      <p:pic>
        <p:nvPicPr>
          <p:cNvPr id="51207" name="Picture 8" descr="Rights_man"/>
          <p:cNvPicPr>
            <a:picLocks noChangeAspect="1" noChangeArrowheads="1"/>
          </p:cNvPicPr>
          <p:nvPr/>
        </p:nvPicPr>
        <p:blipFill>
          <a:blip r:embed="rId4" cstate="print"/>
          <a:srcRect/>
          <a:stretch>
            <a:fillRect/>
          </a:stretch>
        </p:blipFill>
        <p:spPr bwMode="auto">
          <a:xfrm>
            <a:off x="7308850" y="2781300"/>
            <a:ext cx="1223963" cy="1257300"/>
          </a:xfrm>
          <a:prstGeom prst="rect">
            <a:avLst/>
          </a:prstGeom>
          <a:noFill/>
          <a:ln w="9525">
            <a:noFill/>
            <a:miter lim="800000"/>
            <a:headEnd/>
            <a:tailEnd/>
          </a:ln>
        </p:spPr>
      </p:pic>
      <p:pic>
        <p:nvPicPr>
          <p:cNvPr id="51208" name="Picture 9" descr="Personal_assistant1"/>
          <p:cNvPicPr>
            <a:picLocks noChangeAspect="1" noChangeArrowheads="1"/>
          </p:cNvPicPr>
          <p:nvPr/>
        </p:nvPicPr>
        <p:blipFill>
          <a:blip r:embed="rId5" cstate="print"/>
          <a:srcRect/>
          <a:stretch>
            <a:fillRect/>
          </a:stretch>
        </p:blipFill>
        <p:spPr bwMode="auto">
          <a:xfrm>
            <a:off x="5003800" y="2781300"/>
            <a:ext cx="1293813" cy="1309688"/>
          </a:xfrm>
          <a:prstGeom prst="rect">
            <a:avLst/>
          </a:prstGeom>
          <a:noFill/>
          <a:ln w="9525">
            <a:noFill/>
            <a:miter lim="800000"/>
            <a:headEnd/>
            <a:tailEnd/>
          </a:ln>
        </p:spPr>
      </p:pic>
      <p:sp>
        <p:nvSpPr>
          <p:cNvPr id="51209" name="Text Box 10"/>
          <p:cNvSpPr txBox="1">
            <a:spLocks noChangeArrowheads="1"/>
          </p:cNvSpPr>
          <p:nvPr/>
        </p:nvSpPr>
        <p:spPr bwMode="auto">
          <a:xfrm>
            <a:off x="1763713" y="3213100"/>
            <a:ext cx="576262" cy="641350"/>
          </a:xfrm>
          <a:prstGeom prst="rect">
            <a:avLst/>
          </a:prstGeom>
          <a:noFill/>
          <a:ln w="9525">
            <a:noFill/>
            <a:miter lim="800000"/>
            <a:headEnd/>
            <a:tailEnd/>
          </a:ln>
        </p:spPr>
        <p:txBody>
          <a:bodyPr>
            <a:spAutoFit/>
          </a:bodyPr>
          <a:lstStyle/>
          <a:p>
            <a:pPr>
              <a:spcBef>
                <a:spcPct val="50000"/>
              </a:spcBef>
            </a:pPr>
            <a:r>
              <a:rPr lang="en-GB" sz="3600"/>
              <a:t>=</a:t>
            </a:r>
            <a:endParaRPr lang="en-US" sz="3600"/>
          </a:p>
        </p:txBody>
      </p:sp>
      <p:sp>
        <p:nvSpPr>
          <p:cNvPr id="51210" name="Text Box 11"/>
          <p:cNvSpPr txBox="1">
            <a:spLocks noChangeArrowheads="1"/>
          </p:cNvSpPr>
          <p:nvPr/>
        </p:nvSpPr>
        <p:spPr bwMode="auto">
          <a:xfrm>
            <a:off x="4067175" y="3213100"/>
            <a:ext cx="576263" cy="641350"/>
          </a:xfrm>
          <a:prstGeom prst="rect">
            <a:avLst/>
          </a:prstGeom>
          <a:noFill/>
          <a:ln w="9525">
            <a:noFill/>
            <a:miter lim="800000"/>
            <a:headEnd/>
            <a:tailEnd/>
          </a:ln>
        </p:spPr>
        <p:txBody>
          <a:bodyPr>
            <a:spAutoFit/>
          </a:bodyPr>
          <a:lstStyle/>
          <a:p>
            <a:pPr>
              <a:spcBef>
                <a:spcPct val="50000"/>
              </a:spcBef>
            </a:pPr>
            <a:r>
              <a:rPr lang="en-GB" sz="3600"/>
              <a:t>=</a:t>
            </a:r>
            <a:endParaRPr lang="en-US" sz="3600"/>
          </a:p>
        </p:txBody>
      </p:sp>
      <p:sp>
        <p:nvSpPr>
          <p:cNvPr id="51211" name="Text Box 12"/>
          <p:cNvSpPr txBox="1">
            <a:spLocks noChangeArrowheads="1"/>
          </p:cNvSpPr>
          <p:nvPr/>
        </p:nvSpPr>
        <p:spPr bwMode="auto">
          <a:xfrm>
            <a:off x="6516688" y="3213100"/>
            <a:ext cx="576262" cy="641350"/>
          </a:xfrm>
          <a:prstGeom prst="rect">
            <a:avLst/>
          </a:prstGeom>
          <a:noFill/>
          <a:ln w="9525">
            <a:noFill/>
            <a:miter lim="800000"/>
            <a:headEnd/>
            <a:tailEnd/>
          </a:ln>
        </p:spPr>
        <p:txBody>
          <a:bodyPr>
            <a:spAutoFit/>
          </a:bodyPr>
          <a:lstStyle/>
          <a:p>
            <a:pPr>
              <a:spcBef>
                <a:spcPct val="50000"/>
              </a:spcBef>
            </a:pPr>
            <a:r>
              <a:rPr lang="en-GB" sz="3600"/>
              <a:t>=</a:t>
            </a:r>
            <a:endParaRPr lang="en-US" sz="36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612775" y="228600"/>
            <a:ext cx="8153400" cy="990600"/>
          </a:xfrm>
        </p:spPr>
        <p:txBody>
          <a:bodyPr/>
          <a:lstStyle/>
          <a:p>
            <a:pPr eaLnBrk="1" hangingPunct="1"/>
            <a:r>
              <a:rPr lang="en-US" smtClean="0"/>
              <a:t>Forms of Advocacy</a:t>
            </a:r>
          </a:p>
        </p:txBody>
      </p:sp>
      <p:sp>
        <p:nvSpPr>
          <p:cNvPr id="19459" name="Content Placeholder 2"/>
          <p:cNvSpPr>
            <a:spLocks noGrp="1"/>
          </p:cNvSpPr>
          <p:nvPr>
            <p:ph sz="quarter" idx="4294967295"/>
          </p:nvPr>
        </p:nvSpPr>
        <p:spPr>
          <a:xfrm>
            <a:off x="301625" y="1527175"/>
            <a:ext cx="8504238" cy="4572000"/>
          </a:xfrm>
        </p:spPr>
        <p:txBody>
          <a:bodyPr>
            <a:normAutofit fontScale="92500"/>
          </a:bodyPr>
          <a:lstStyle/>
          <a:p>
            <a:pPr eaLnBrk="1" hangingPunct="1">
              <a:lnSpc>
                <a:spcPct val="80000"/>
              </a:lnSpc>
              <a:buFont typeface="Wingdings 2" pitchFamily="18" charset="2"/>
              <a:buNone/>
              <a:defRPr/>
            </a:pPr>
            <a:endParaRPr lang="en-US" sz="2500" smtClean="0"/>
          </a:p>
          <a:p>
            <a:pPr eaLnBrk="1" hangingPunct="1">
              <a:lnSpc>
                <a:spcPct val="80000"/>
              </a:lnSpc>
              <a:buFont typeface="Wingdings 2" pitchFamily="18" charset="2"/>
              <a:buNone/>
              <a:defRPr/>
            </a:pPr>
            <a:endParaRPr lang="en-US" sz="2500" smtClean="0"/>
          </a:p>
          <a:p>
            <a:pPr eaLnBrk="1" hangingPunct="1">
              <a:lnSpc>
                <a:spcPct val="80000"/>
              </a:lnSpc>
              <a:buFont typeface="Wingdings 2" pitchFamily="18" charset="2"/>
              <a:buNone/>
              <a:defRPr/>
            </a:pPr>
            <a:r>
              <a:rPr lang="en-US" sz="2500" smtClean="0"/>
              <a:t>Informal ---------------------------------------- Formal</a:t>
            </a:r>
          </a:p>
          <a:p>
            <a:pPr eaLnBrk="1" hangingPunct="1">
              <a:lnSpc>
                <a:spcPct val="80000"/>
              </a:lnSpc>
              <a:buFont typeface="Wingdings 2" pitchFamily="18" charset="2"/>
              <a:buNone/>
              <a:defRPr/>
            </a:pPr>
            <a:endParaRPr lang="en-US" sz="2500" smtClean="0"/>
          </a:p>
          <a:p>
            <a:pPr eaLnBrk="1" hangingPunct="1">
              <a:lnSpc>
                <a:spcPct val="80000"/>
              </a:lnSpc>
              <a:buFont typeface="Wingdings 2" pitchFamily="18" charset="2"/>
              <a:buNone/>
              <a:defRPr/>
            </a:pPr>
            <a:endParaRPr lang="en-US" sz="2500" smtClean="0"/>
          </a:p>
          <a:p>
            <a:pPr eaLnBrk="1" hangingPunct="1">
              <a:lnSpc>
                <a:spcPct val="80000"/>
              </a:lnSpc>
              <a:buFont typeface="Wingdings 2" pitchFamily="18" charset="2"/>
              <a:buNone/>
              <a:defRPr/>
            </a:pPr>
            <a:endParaRPr lang="en-US" sz="2500" smtClean="0"/>
          </a:p>
          <a:p>
            <a:pPr eaLnBrk="1" hangingPunct="1">
              <a:lnSpc>
                <a:spcPct val="80000"/>
              </a:lnSpc>
              <a:buFont typeface="Wingdings 2" pitchFamily="18" charset="2"/>
              <a:buNone/>
              <a:defRPr/>
            </a:pPr>
            <a:r>
              <a:rPr lang="en-US" sz="2500" smtClean="0"/>
              <a:t>Individual ------------------------------------- Systemic</a:t>
            </a:r>
          </a:p>
          <a:p>
            <a:pPr eaLnBrk="1" hangingPunct="1">
              <a:lnSpc>
                <a:spcPct val="80000"/>
              </a:lnSpc>
              <a:buFont typeface="Wingdings 2" pitchFamily="18" charset="2"/>
              <a:buNone/>
              <a:defRPr/>
            </a:pPr>
            <a:endParaRPr lang="en-US" sz="2500" smtClean="0"/>
          </a:p>
          <a:p>
            <a:pPr eaLnBrk="1" hangingPunct="1">
              <a:lnSpc>
                <a:spcPct val="80000"/>
              </a:lnSpc>
              <a:buFont typeface="Wingdings 2" pitchFamily="18" charset="2"/>
              <a:buNone/>
              <a:defRPr/>
            </a:pPr>
            <a:endParaRPr lang="en-US" sz="2500" smtClean="0"/>
          </a:p>
          <a:p>
            <a:pPr eaLnBrk="1" hangingPunct="1">
              <a:lnSpc>
                <a:spcPct val="80000"/>
              </a:lnSpc>
              <a:buFont typeface="Wingdings 2" pitchFamily="18" charset="2"/>
              <a:buNone/>
              <a:defRPr/>
            </a:pPr>
            <a:endParaRPr lang="en-US" sz="2500" smtClean="0"/>
          </a:p>
          <a:p>
            <a:pPr eaLnBrk="1" hangingPunct="1">
              <a:lnSpc>
                <a:spcPct val="80000"/>
              </a:lnSpc>
              <a:buFont typeface="Wingdings 2" pitchFamily="18" charset="2"/>
              <a:buNone/>
              <a:defRPr/>
            </a:pPr>
            <a:r>
              <a:rPr lang="en-US" sz="2500" smtClean="0"/>
              <a:t>Self advocacy ----------------------------- Representative</a:t>
            </a:r>
          </a:p>
          <a:p>
            <a:pPr eaLnBrk="1" hangingPunct="1">
              <a:lnSpc>
                <a:spcPct val="80000"/>
              </a:lnSpc>
              <a:buFont typeface="Wingdings 2" pitchFamily="18" charset="2"/>
              <a:buNone/>
              <a:defRPr/>
            </a:pPr>
            <a:endParaRPr lang="en-US" sz="2500" smtClean="0"/>
          </a:p>
          <a:p>
            <a:pPr eaLnBrk="1" hangingPunct="1">
              <a:lnSpc>
                <a:spcPct val="80000"/>
              </a:lnSpc>
              <a:buFont typeface="Wingdings 2" pitchFamily="18" charset="2"/>
              <a:buNone/>
              <a:defRPr/>
            </a:pPr>
            <a:endParaRPr lang="en-US" sz="2500" smtClean="0"/>
          </a:p>
        </p:txBody>
      </p:sp>
      <p:sp>
        <p:nvSpPr>
          <p:cNvPr id="19" name="Minus 18"/>
          <p:cNvSpPr>
            <a:spLocks noChangeArrowheads="1"/>
          </p:cNvSpPr>
          <p:nvPr/>
        </p:nvSpPr>
        <p:spPr bwMode="auto">
          <a:xfrm>
            <a:off x="-809625" y="3009900"/>
            <a:ext cx="10618788" cy="914400"/>
          </a:xfrm>
          <a:custGeom>
            <a:avLst/>
            <a:gdLst>
              <a:gd name="T0" fmla="*/ 9211618 w 10619192"/>
              <a:gd name="T1" fmla="*/ 457200 h 914400"/>
              <a:gd name="T2" fmla="*/ 5309596 w 10619192"/>
              <a:gd name="T3" fmla="*/ 564733 h 914400"/>
              <a:gd name="T4" fmla="*/ 1407574 w 10619192"/>
              <a:gd name="T5" fmla="*/ 457200 h 914400"/>
              <a:gd name="T6" fmla="*/ 5309596 w 10619192"/>
              <a:gd name="T7" fmla="*/ 349667 h 914400"/>
              <a:gd name="T8" fmla="*/ 0 60000 65536"/>
              <a:gd name="T9" fmla="*/ 1 60000 65536"/>
              <a:gd name="T10" fmla="*/ 2 60000 65536"/>
              <a:gd name="T11" fmla="*/ 3 60000 65536"/>
              <a:gd name="T12" fmla="*/ 1407574 w 10619192"/>
              <a:gd name="T13" fmla="*/ 349667 h 914400"/>
              <a:gd name="T14" fmla="*/ 9211618 w 10619192"/>
              <a:gd name="T15" fmla="*/ 564733 h 914400"/>
            </a:gdLst>
            <a:ahLst/>
            <a:cxnLst>
              <a:cxn ang="T8">
                <a:pos x="T0" y="T1"/>
              </a:cxn>
              <a:cxn ang="T9">
                <a:pos x="T2" y="T3"/>
              </a:cxn>
              <a:cxn ang="T10">
                <a:pos x="T4" y="T5"/>
              </a:cxn>
              <a:cxn ang="T11">
                <a:pos x="T6" y="T7"/>
              </a:cxn>
            </a:cxnLst>
            <a:rect l="T12" t="T13" r="T14" b="T15"/>
            <a:pathLst>
              <a:path w="10619192" h="914400">
                <a:moveTo>
                  <a:pt x="1407574" y="349667"/>
                </a:moveTo>
                <a:lnTo>
                  <a:pt x="9211618" y="349667"/>
                </a:lnTo>
                <a:lnTo>
                  <a:pt x="9211618" y="564733"/>
                </a:lnTo>
                <a:lnTo>
                  <a:pt x="1407574" y="564733"/>
                </a:lnTo>
                <a:close/>
              </a:path>
            </a:pathLst>
          </a:custGeom>
          <a:gradFill rotWithShape="1">
            <a:gsLst>
              <a:gs pos="0">
                <a:srgbClr val="8D2FAD"/>
              </a:gs>
              <a:gs pos="100000">
                <a:srgbClr val="FFFFFF"/>
              </a:gs>
            </a:gsLst>
            <a:lin ang="0" scaled="1"/>
          </a:gradFill>
          <a:ln w="10000">
            <a:solidFill>
              <a:srgbClr val="8D2FAD"/>
            </a:solidFill>
            <a:miter lim="800000"/>
            <a:headEnd/>
            <a:tailEnd/>
          </a:ln>
          <a:effectLst>
            <a:outerShdw dist="30000" dir="5400000" rotWithShape="0">
              <a:srgbClr val="808080">
                <a:alpha val="45000"/>
              </a:srgbClr>
            </a:outerShdw>
          </a:effectLst>
        </p:spPr>
        <p:txBody>
          <a:bodyPr anchor="ctr"/>
          <a:lstStyle/>
          <a:p>
            <a:pPr algn="ctr" defTabSz="457200" fontAlgn="auto">
              <a:spcBef>
                <a:spcPts val="0"/>
              </a:spcBef>
              <a:spcAft>
                <a:spcPts val="0"/>
              </a:spcAft>
              <a:defRPr/>
            </a:pPr>
            <a:endParaRPr lang="en-US">
              <a:solidFill>
                <a:schemeClr val="lt1"/>
              </a:solidFill>
              <a:latin typeface="+mn-lt"/>
            </a:endParaRPr>
          </a:p>
        </p:txBody>
      </p:sp>
      <p:sp>
        <p:nvSpPr>
          <p:cNvPr id="20" name="Minus 19"/>
          <p:cNvSpPr>
            <a:spLocks noChangeArrowheads="1"/>
          </p:cNvSpPr>
          <p:nvPr/>
        </p:nvSpPr>
        <p:spPr bwMode="auto">
          <a:xfrm>
            <a:off x="-974725" y="4341813"/>
            <a:ext cx="10848975" cy="898525"/>
          </a:xfrm>
          <a:custGeom>
            <a:avLst/>
            <a:gdLst>
              <a:gd name="T0" fmla="*/ 9411045 w 10849092"/>
              <a:gd name="T1" fmla="*/ 448898 h 897795"/>
              <a:gd name="T2" fmla="*/ 5424546 w 10849092"/>
              <a:gd name="T3" fmla="*/ 554478 h 897795"/>
              <a:gd name="T4" fmla="*/ 1438047 w 10849092"/>
              <a:gd name="T5" fmla="*/ 448898 h 897795"/>
              <a:gd name="T6" fmla="*/ 5424546 w 10849092"/>
              <a:gd name="T7" fmla="*/ 343317 h 897795"/>
              <a:gd name="T8" fmla="*/ 0 60000 65536"/>
              <a:gd name="T9" fmla="*/ 1 60000 65536"/>
              <a:gd name="T10" fmla="*/ 2 60000 65536"/>
              <a:gd name="T11" fmla="*/ 3 60000 65536"/>
              <a:gd name="T12" fmla="*/ 1438047 w 10849092"/>
              <a:gd name="T13" fmla="*/ 343317 h 897795"/>
              <a:gd name="T14" fmla="*/ 9411045 w 10849092"/>
              <a:gd name="T15" fmla="*/ 554478 h 897795"/>
            </a:gdLst>
            <a:ahLst/>
            <a:cxnLst>
              <a:cxn ang="T8">
                <a:pos x="T0" y="T1"/>
              </a:cxn>
              <a:cxn ang="T9">
                <a:pos x="T2" y="T3"/>
              </a:cxn>
              <a:cxn ang="T10">
                <a:pos x="T4" y="T5"/>
              </a:cxn>
              <a:cxn ang="T11">
                <a:pos x="T6" y="T7"/>
              </a:cxn>
            </a:cxnLst>
            <a:rect l="T12" t="T13" r="T14" b="T15"/>
            <a:pathLst>
              <a:path w="10849092" h="897795">
                <a:moveTo>
                  <a:pt x="1438047" y="343317"/>
                </a:moveTo>
                <a:lnTo>
                  <a:pt x="9411045" y="343317"/>
                </a:lnTo>
                <a:lnTo>
                  <a:pt x="9411045" y="554478"/>
                </a:lnTo>
                <a:lnTo>
                  <a:pt x="1438047" y="554478"/>
                </a:lnTo>
                <a:close/>
              </a:path>
            </a:pathLst>
          </a:custGeom>
          <a:gradFill rotWithShape="1">
            <a:gsLst>
              <a:gs pos="0">
                <a:srgbClr val="0000FF"/>
              </a:gs>
              <a:gs pos="100000">
                <a:srgbClr val="FFFFFF"/>
              </a:gs>
            </a:gsLst>
            <a:lin ang="0" scaled="1"/>
          </a:gradFill>
          <a:ln w="10000">
            <a:solidFill>
              <a:srgbClr val="0000FF"/>
            </a:solidFill>
            <a:miter lim="800000"/>
            <a:headEnd/>
            <a:tailEnd/>
          </a:ln>
          <a:effectLst>
            <a:outerShdw dist="30000" dir="5400000" rotWithShape="0">
              <a:srgbClr val="808080">
                <a:alpha val="45000"/>
              </a:srgbClr>
            </a:outerShdw>
          </a:effectLst>
        </p:spPr>
        <p:txBody>
          <a:bodyPr anchor="ctr"/>
          <a:lstStyle/>
          <a:p>
            <a:pPr algn="ctr" defTabSz="457200" fontAlgn="auto">
              <a:spcBef>
                <a:spcPts val="0"/>
              </a:spcBef>
              <a:spcAft>
                <a:spcPts val="0"/>
              </a:spcAft>
              <a:defRPr/>
            </a:pPr>
            <a:endParaRPr lang="en-US">
              <a:solidFill>
                <a:schemeClr val="lt1"/>
              </a:solidFill>
              <a:latin typeface="+mn-lt"/>
            </a:endParaRPr>
          </a:p>
        </p:txBody>
      </p:sp>
      <p:sp>
        <p:nvSpPr>
          <p:cNvPr id="21" name="Minus 20"/>
          <p:cNvSpPr>
            <a:spLocks noChangeArrowheads="1"/>
          </p:cNvSpPr>
          <p:nvPr/>
        </p:nvSpPr>
        <p:spPr bwMode="auto">
          <a:xfrm>
            <a:off x="-809625" y="1527175"/>
            <a:ext cx="10618788" cy="914400"/>
          </a:xfrm>
          <a:custGeom>
            <a:avLst/>
            <a:gdLst>
              <a:gd name="T0" fmla="*/ 9211618 w 10619192"/>
              <a:gd name="T1" fmla="*/ 457200 h 914400"/>
              <a:gd name="T2" fmla="*/ 5309596 w 10619192"/>
              <a:gd name="T3" fmla="*/ 564733 h 914400"/>
              <a:gd name="T4" fmla="*/ 1407574 w 10619192"/>
              <a:gd name="T5" fmla="*/ 457200 h 914400"/>
              <a:gd name="T6" fmla="*/ 5309596 w 10619192"/>
              <a:gd name="T7" fmla="*/ 349667 h 914400"/>
              <a:gd name="T8" fmla="*/ 0 60000 65536"/>
              <a:gd name="T9" fmla="*/ 1 60000 65536"/>
              <a:gd name="T10" fmla="*/ 2 60000 65536"/>
              <a:gd name="T11" fmla="*/ 3 60000 65536"/>
              <a:gd name="T12" fmla="*/ 1407574 w 10619192"/>
              <a:gd name="T13" fmla="*/ 349667 h 914400"/>
              <a:gd name="T14" fmla="*/ 9211618 w 10619192"/>
              <a:gd name="T15" fmla="*/ 564733 h 914400"/>
            </a:gdLst>
            <a:ahLst/>
            <a:cxnLst>
              <a:cxn ang="T8">
                <a:pos x="T0" y="T1"/>
              </a:cxn>
              <a:cxn ang="T9">
                <a:pos x="T2" y="T3"/>
              </a:cxn>
              <a:cxn ang="T10">
                <a:pos x="T4" y="T5"/>
              </a:cxn>
              <a:cxn ang="T11">
                <a:pos x="T6" y="T7"/>
              </a:cxn>
            </a:cxnLst>
            <a:rect l="T12" t="T13" r="T14" b="T15"/>
            <a:pathLst>
              <a:path w="10619192" h="914400">
                <a:moveTo>
                  <a:pt x="1407574" y="349667"/>
                </a:moveTo>
                <a:lnTo>
                  <a:pt x="9211618" y="349667"/>
                </a:lnTo>
                <a:lnTo>
                  <a:pt x="9211618" y="564733"/>
                </a:lnTo>
                <a:lnTo>
                  <a:pt x="1407574" y="564733"/>
                </a:lnTo>
                <a:close/>
              </a:path>
            </a:pathLst>
          </a:custGeom>
          <a:gradFill rotWithShape="1">
            <a:gsLst>
              <a:gs pos="0">
                <a:srgbClr val="FF9432"/>
              </a:gs>
              <a:gs pos="100000">
                <a:srgbClr val="FFFFFF"/>
              </a:gs>
            </a:gsLst>
            <a:lin ang="0" scaled="1"/>
          </a:gradFill>
          <a:ln w="10000">
            <a:solidFill>
              <a:schemeClr val="accent1"/>
            </a:solidFill>
            <a:miter lim="800000"/>
            <a:headEnd/>
            <a:tailEnd/>
          </a:ln>
          <a:effectLst>
            <a:outerShdw dist="30000" dir="5400000" rotWithShape="0">
              <a:srgbClr val="808080">
                <a:alpha val="45000"/>
              </a:srgbClr>
            </a:outerShdw>
          </a:effectLst>
        </p:spPr>
        <p:txBody>
          <a:bodyPr anchor="ctr"/>
          <a:lstStyle/>
          <a:p>
            <a:pPr algn="ctr" defTabSz="457200" fontAlgn="auto">
              <a:spcBef>
                <a:spcPts val="0"/>
              </a:spcBef>
              <a:spcAft>
                <a:spcPts val="0"/>
              </a:spcAft>
              <a:defRPr/>
            </a:pPr>
            <a:endParaRPr lang="en-US">
              <a:solidFill>
                <a:schemeClr val="lt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1"/>
          </p:nvPr>
        </p:nvSpPr>
        <p:spPr>
          <a:xfrm>
            <a:off x="165100" y="1281113"/>
            <a:ext cx="8672513" cy="1023937"/>
          </a:xfrm>
        </p:spPr>
        <p:txBody>
          <a:bodyPr/>
          <a:lstStyle/>
          <a:p>
            <a:pPr eaLnBrk="1" hangingPunct="1">
              <a:buFont typeface="Wingdings" pitchFamily="2" charset="2"/>
              <a:buNone/>
            </a:pPr>
            <a:r>
              <a:rPr lang="en-CA" smtClean="0"/>
              <a:t>IMPACT OF CHRONIC DISEASE</a:t>
            </a:r>
          </a:p>
          <a:p>
            <a:pPr eaLnBrk="1" hangingPunct="1">
              <a:buFont typeface="Wingdings" pitchFamily="2" charset="2"/>
              <a:buNone/>
            </a:pPr>
            <a:r>
              <a:rPr lang="en-CA" sz="2400" smtClean="0"/>
              <a:t>         Impairment:      Disability:         Handicap:</a:t>
            </a:r>
          </a:p>
        </p:txBody>
      </p:sp>
      <p:sp>
        <p:nvSpPr>
          <p:cNvPr id="1028" name="Rectangle 4"/>
          <p:cNvSpPr>
            <a:spLocks noChangeArrowheads="1"/>
          </p:cNvSpPr>
          <p:nvPr/>
        </p:nvSpPr>
        <p:spPr bwMode="auto">
          <a:xfrm>
            <a:off x="533400" y="611188"/>
            <a:ext cx="7650163" cy="457200"/>
          </a:xfrm>
          <a:prstGeom prst="rect">
            <a:avLst/>
          </a:prstGeom>
          <a:noFill/>
          <a:ln w="9525">
            <a:noFill/>
            <a:miter lim="800000"/>
            <a:headEnd/>
            <a:tailEnd/>
          </a:ln>
        </p:spPr>
        <p:txBody>
          <a:bodyPr>
            <a:spAutoFit/>
          </a:bodyPr>
          <a:lstStyle/>
          <a:p>
            <a:r>
              <a:rPr lang="en-US" sz="2400" b="1">
                <a:latin typeface="Verdana" pitchFamily="34" charset="0"/>
              </a:rPr>
              <a:t>WHO DEFINITIONS</a:t>
            </a:r>
            <a:endParaRPr lang="en-CA" sz="2400" b="1">
              <a:latin typeface="Verdana" pitchFamily="34" charset="0"/>
            </a:endParaRPr>
          </a:p>
        </p:txBody>
      </p:sp>
      <p:graphicFrame>
        <p:nvGraphicFramePr>
          <p:cNvPr id="1026" name="Object 3"/>
          <p:cNvGraphicFramePr>
            <a:graphicFrameLocks noChangeAspect="1"/>
          </p:cNvGraphicFramePr>
          <p:nvPr>
            <p:ph sz="half" idx="2"/>
          </p:nvPr>
        </p:nvGraphicFramePr>
        <p:xfrm>
          <a:off x="165100" y="2520950"/>
          <a:ext cx="8672513" cy="2460625"/>
        </p:xfrm>
        <a:graphic>
          <a:graphicData uri="http://schemas.openxmlformats.org/presentationml/2006/ole">
            <p:oleObj spid="_x0000_s1026" name="Bitmap" r:id="rId3" imgW="4704762" imgH="2123810" progId="PBrush">
              <p:embed/>
            </p:oleObj>
          </a:graphicData>
        </a:graphic>
      </p:graphicFrame>
      <p:sp>
        <p:nvSpPr>
          <p:cNvPr id="1029" name="Rectangle 8"/>
          <p:cNvSpPr>
            <a:spLocks noChangeArrowheads="1"/>
          </p:cNvSpPr>
          <p:nvPr/>
        </p:nvSpPr>
        <p:spPr bwMode="auto">
          <a:xfrm>
            <a:off x="165100" y="5227638"/>
            <a:ext cx="2997200" cy="1200150"/>
          </a:xfrm>
          <a:prstGeom prst="rect">
            <a:avLst/>
          </a:prstGeom>
          <a:noFill/>
          <a:ln w="9525">
            <a:noFill/>
            <a:miter lim="800000"/>
            <a:headEnd/>
            <a:tailEnd/>
          </a:ln>
        </p:spPr>
        <p:txBody>
          <a:bodyPr>
            <a:spAutoFit/>
          </a:bodyPr>
          <a:lstStyle/>
          <a:p>
            <a:r>
              <a:rPr lang="en-CA">
                <a:solidFill>
                  <a:srgbClr val="FFCCFF"/>
                </a:solidFill>
              </a:rPr>
              <a:t>Loss/abnormality  of anatomical, physiological, or anatomical structure /function 	</a:t>
            </a:r>
          </a:p>
        </p:txBody>
      </p:sp>
      <p:sp>
        <p:nvSpPr>
          <p:cNvPr id="1030" name="Rectangle 9"/>
          <p:cNvSpPr>
            <a:spLocks noChangeArrowheads="1"/>
          </p:cNvSpPr>
          <p:nvPr/>
        </p:nvSpPr>
        <p:spPr bwMode="auto">
          <a:xfrm>
            <a:off x="3440113" y="5164138"/>
            <a:ext cx="2692400" cy="852487"/>
          </a:xfrm>
          <a:prstGeom prst="rect">
            <a:avLst/>
          </a:prstGeom>
          <a:noFill/>
          <a:ln w="9525">
            <a:noFill/>
            <a:miter lim="800000"/>
            <a:headEnd/>
            <a:tailEnd/>
          </a:ln>
        </p:spPr>
        <p:txBody>
          <a:bodyPr/>
          <a:lstStyle/>
          <a:p>
            <a:pPr algn="ctr">
              <a:spcBef>
                <a:spcPct val="20000"/>
              </a:spcBef>
              <a:buClr>
                <a:srgbClr val="003366"/>
              </a:buClr>
              <a:buFont typeface="Wingdings" pitchFamily="2" charset="2"/>
              <a:buNone/>
            </a:pPr>
            <a:r>
              <a:rPr lang="en-CA">
                <a:solidFill>
                  <a:srgbClr val="FFCCFF"/>
                </a:solidFill>
              </a:rPr>
              <a:t>Any restriction/lack of ability to perform an activity in normal range</a:t>
            </a:r>
          </a:p>
        </p:txBody>
      </p:sp>
      <p:sp>
        <p:nvSpPr>
          <p:cNvPr id="1031" name="Rectangle 10"/>
          <p:cNvSpPr>
            <a:spLocks noChangeArrowheads="1"/>
          </p:cNvSpPr>
          <p:nvPr/>
        </p:nvSpPr>
        <p:spPr bwMode="auto">
          <a:xfrm>
            <a:off x="6140450" y="5164138"/>
            <a:ext cx="2338388" cy="1544637"/>
          </a:xfrm>
          <a:prstGeom prst="rect">
            <a:avLst/>
          </a:prstGeom>
          <a:noFill/>
          <a:ln w="9525">
            <a:noFill/>
            <a:miter lim="800000"/>
            <a:headEnd/>
            <a:tailEnd/>
          </a:ln>
        </p:spPr>
        <p:txBody>
          <a:bodyPr/>
          <a:lstStyle/>
          <a:p>
            <a:pPr algn="ctr">
              <a:spcBef>
                <a:spcPct val="20000"/>
              </a:spcBef>
              <a:buClr>
                <a:srgbClr val="003366"/>
              </a:buClr>
              <a:buFont typeface="Wingdings" pitchFamily="2" charset="2"/>
              <a:buNone/>
            </a:pPr>
            <a:r>
              <a:rPr lang="en-US">
                <a:solidFill>
                  <a:srgbClr val="FFCCFF"/>
                </a:solidFill>
              </a:rPr>
              <a:t>Disadvantage for an individual that prevents/limits the fulfillment of a role</a:t>
            </a:r>
            <a:endParaRPr lang="en-CA">
              <a:solidFill>
                <a:srgbClr val="FFCC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612775" y="228600"/>
            <a:ext cx="8153400" cy="990600"/>
          </a:xfrm>
        </p:spPr>
        <p:txBody>
          <a:bodyPr/>
          <a:lstStyle/>
          <a:p>
            <a:pPr eaLnBrk="1" hangingPunct="1"/>
            <a:r>
              <a:rPr lang="en-US" smtClean="0"/>
              <a:t>Stone’s Advocacy Models</a:t>
            </a:r>
          </a:p>
        </p:txBody>
      </p:sp>
      <p:sp>
        <p:nvSpPr>
          <p:cNvPr id="53251" name="Content Placeholder 13"/>
          <p:cNvSpPr>
            <a:spLocks noGrp="1"/>
          </p:cNvSpPr>
          <p:nvPr>
            <p:ph sz="quarter" idx="4294967295"/>
          </p:nvPr>
        </p:nvSpPr>
        <p:spPr>
          <a:xfrm>
            <a:off x="61913" y="1670050"/>
            <a:ext cx="8774112" cy="4865688"/>
          </a:xfrm>
        </p:spPr>
        <p:txBody>
          <a:bodyPr/>
          <a:lstStyle/>
          <a:p>
            <a:pPr eaLnBrk="1" hangingPunct="1"/>
            <a:r>
              <a:rPr lang="en-US" smtClean="0"/>
              <a:t>Stand before</a:t>
            </a:r>
          </a:p>
          <a:p>
            <a:pPr eaLnBrk="1" hangingPunct="1"/>
            <a:endParaRPr lang="en-US" smtClean="0"/>
          </a:p>
          <a:p>
            <a:pPr eaLnBrk="1" hangingPunct="1"/>
            <a:endParaRPr lang="en-US" smtClean="0"/>
          </a:p>
          <a:p>
            <a:pPr eaLnBrk="1" hangingPunct="1"/>
            <a:endParaRPr lang="en-US" smtClean="0"/>
          </a:p>
          <a:p>
            <a:pPr eaLnBrk="1" hangingPunct="1"/>
            <a:r>
              <a:rPr lang="en-US" smtClean="0"/>
              <a:t>Stand behind</a:t>
            </a:r>
          </a:p>
          <a:p>
            <a:pPr eaLnBrk="1" hangingPunct="1"/>
            <a:endParaRPr lang="en-US" smtClean="0"/>
          </a:p>
          <a:p>
            <a:pPr eaLnBrk="1" hangingPunct="1"/>
            <a:endParaRPr lang="en-US" smtClean="0"/>
          </a:p>
          <a:p>
            <a:pPr eaLnBrk="1" hangingPunct="1"/>
            <a:endParaRPr lang="en-US" smtClean="0"/>
          </a:p>
          <a:p>
            <a:pPr eaLnBrk="1" hangingPunct="1"/>
            <a:r>
              <a:rPr lang="en-US" smtClean="0"/>
              <a:t>Stand beside</a:t>
            </a:r>
          </a:p>
        </p:txBody>
      </p:sp>
      <p:pic>
        <p:nvPicPr>
          <p:cNvPr id="53252" name="Picture 8" descr="AA049887.png"/>
          <p:cNvPicPr>
            <a:picLocks noChangeAspect="1"/>
          </p:cNvPicPr>
          <p:nvPr/>
        </p:nvPicPr>
        <p:blipFill>
          <a:blip r:embed="rId2" cstate="print"/>
          <a:srcRect/>
          <a:stretch>
            <a:fillRect/>
          </a:stretch>
        </p:blipFill>
        <p:spPr bwMode="auto">
          <a:xfrm>
            <a:off x="3638550" y="1487488"/>
            <a:ext cx="652463" cy="1809750"/>
          </a:xfrm>
          <a:prstGeom prst="rect">
            <a:avLst/>
          </a:prstGeom>
          <a:noFill/>
          <a:ln w="9525">
            <a:noFill/>
            <a:miter lim="800000"/>
            <a:headEnd/>
            <a:tailEnd/>
          </a:ln>
        </p:spPr>
      </p:pic>
      <p:pic>
        <p:nvPicPr>
          <p:cNvPr id="53253" name="Picture 9" descr="AA049887.png"/>
          <p:cNvPicPr>
            <a:picLocks noChangeAspect="1"/>
          </p:cNvPicPr>
          <p:nvPr/>
        </p:nvPicPr>
        <p:blipFill>
          <a:blip r:embed="rId3" cstate="print"/>
          <a:srcRect/>
          <a:stretch>
            <a:fillRect/>
          </a:stretch>
        </p:blipFill>
        <p:spPr bwMode="auto">
          <a:xfrm>
            <a:off x="4675188" y="2500313"/>
            <a:ext cx="665162" cy="2139950"/>
          </a:xfrm>
          <a:prstGeom prst="rect">
            <a:avLst/>
          </a:prstGeom>
          <a:noFill/>
          <a:ln w="9525">
            <a:noFill/>
            <a:miter lim="800000"/>
            <a:headEnd/>
            <a:tailEnd/>
          </a:ln>
        </p:spPr>
      </p:pic>
      <p:pic>
        <p:nvPicPr>
          <p:cNvPr id="53254" name="Picture 10" descr="BU003722.png"/>
          <p:cNvPicPr>
            <a:picLocks noChangeAspect="1"/>
          </p:cNvPicPr>
          <p:nvPr/>
        </p:nvPicPr>
        <p:blipFill>
          <a:blip r:embed="rId4" cstate="print"/>
          <a:srcRect/>
          <a:stretch>
            <a:fillRect/>
          </a:stretch>
        </p:blipFill>
        <p:spPr bwMode="auto">
          <a:xfrm>
            <a:off x="5006975" y="2490788"/>
            <a:ext cx="665163" cy="2149475"/>
          </a:xfrm>
          <a:prstGeom prst="rect">
            <a:avLst/>
          </a:prstGeom>
          <a:noFill/>
          <a:ln w="9525">
            <a:noFill/>
            <a:miter lim="800000"/>
            <a:headEnd/>
            <a:tailEnd/>
          </a:ln>
        </p:spPr>
      </p:pic>
      <p:pic>
        <p:nvPicPr>
          <p:cNvPr id="53255" name="Picture 11" descr="AA049887.png"/>
          <p:cNvPicPr>
            <a:picLocks noChangeAspect="1"/>
          </p:cNvPicPr>
          <p:nvPr/>
        </p:nvPicPr>
        <p:blipFill>
          <a:blip r:embed="rId5" cstate="print"/>
          <a:srcRect/>
          <a:stretch>
            <a:fillRect/>
          </a:stretch>
        </p:blipFill>
        <p:spPr bwMode="auto">
          <a:xfrm>
            <a:off x="3892550" y="4640263"/>
            <a:ext cx="782638" cy="2241550"/>
          </a:xfrm>
          <a:prstGeom prst="rect">
            <a:avLst/>
          </a:prstGeom>
          <a:noFill/>
          <a:ln w="9525">
            <a:noFill/>
            <a:miter lim="800000"/>
            <a:headEnd/>
            <a:tailEnd/>
          </a:ln>
        </p:spPr>
      </p:pic>
      <p:pic>
        <p:nvPicPr>
          <p:cNvPr id="53256" name="Picture 12" descr="AA053840.png"/>
          <p:cNvPicPr>
            <a:picLocks noChangeAspect="1"/>
          </p:cNvPicPr>
          <p:nvPr/>
        </p:nvPicPr>
        <p:blipFill>
          <a:blip r:embed="rId6" cstate="print"/>
          <a:srcRect/>
          <a:stretch>
            <a:fillRect/>
          </a:stretch>
        </p:blipFill>
        <p:spPr bwMode="auto">
          <a:xfrm>
            <a:off x="4438650" y="4640263"/>
            <a:ext cx="728663" cy="2219325"/>
          </a:xfrm>
          <a:prstGeom prst="rect">
            <a:avLst/>
          </a:prstGeom>
          <a:noFill/>
          <a:ln w="9525">
            <a:noFill/>
            <a:miter lim="800000"/>
            <a:headEnd/>
            <a:tailEnd/>
          </a:ln>
        </p:spPr>
      </p:pic>
      <p:pic>
        <p:nvPicPr>
          <p:cNvPr id="53257" name="Picture 14" descr="AA053844.png"/>
          <p:cNvPicPr>
            <a:picLocks noChangeAspect="1"/>
          </p:cNvPicPr>
          <p:nvPr/>
        </p:nvPicPr>
        <p:blipFill>
          <a:blip r:embed="rId7" cstate="print"/>
          <a:srcRect/>
          <a:stretch>
            <a:fillRect/>
          </a:stretch>
        </p:blipFill>
        <p:spPr bwMode="auto">
          <a:xfrm>
            <a:off x="3436938" y="1293813"/>
            <a:ext cx="722312" cy="20034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409575" y="434975"/>
            <a:ext cx="8083550" cy="923925"/>
          </a:xfrm>
          <a:prstGeom prst="rect">
            <a:avLst/>
          </a:prstGeom>
          <a:noFill/>
          <a:ln w="9525">
            <a:noFill/>
            <a:miter lim="800000"/>
            <a:headEnd/>
            <a:tailEnd/>
          </a:ln>
        </p:spPr>
        <p:txBody>
          <a:bodyPr wrap="none">
            <a:spAutoFit/>
          </a:bodyPr>
          <a:lstStyle/>
          <a:p>
            <a:r>
              <a:rPr lang="en-GB" sz="5400" b="1"/>
              <a:t>?? About Human Rights</a:t>
            </a:r>
            <a:endParaRPr lang="en-US" sz="5400" b="1"/>
          </a:p>
        </p:txBody>
      </p:sp>
      <p:pic>
        <p:nvPicPr>
          <p:cNvPr id="54275" name="Picture 2" descr="C:\Documents and Settings\admin\Desktop\human-rights-day-2010.png"/>
          <p:cNvPicPr>
            <a:picLocks noChangeAspect="1" noChangeArrowheads="1"/>
          </p:cNvPicPr>
          <p:nvPr/>
        </p:nvPicPr>
        <p:blipFill>
          <a:blip r:embed="rId2" cstate="print"/>
          <a:srcRect b="12238"/>
          <a:stretch>
            <a:fillRect/>
          </a:stretch>
        </p:blipFill>
        <p:spPr bwMode="auto">
          <a:xfrm>
            <a:off x="800100" y="1566863"/>
            <a:ext cx="7693025" cy="40163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What are Human Rights?</a:t>
            </a:r>
          </a:p>
        </p:txBody>
      </p:sp>
      <p:sp>
        <p:nvSpPr>
          <p:cNvPr id="55299" name="Rectangle 3"/>
          <p:cNvSpPr>
            <a:spLocks noGrp="1" noChangeArrowheads="1"/>
          </p:cNvSpPr>
          <p:nvPr>
            <p:ph type="body" sz="half" idx="1"/>
          </p:nvPr>
        </p:nvSpPr>
        <p:spPr>
          <a:xfrm>
            <a:off x="477838" y="1530350"/>
            <a:ext cx="8228012" cy="1127125"/>
          </a:xfrm>
        </p:spPr>
        <p:txBody>
          <a:bodyPr/>
          <a:lstStyle/>
          <a:p>
            <a:pPr eaLnBrk="1" hangingPunct="1"/>
            <a:r>
              <a:rPr lang="en-US" sz="2400" smtClean="0"/>
              <a:t>Human rights are what we need to live life in freedom and dignity and to have our basic needs met.</a:t>
            </a:r>
          </a:p>
          <a:p>
            <a:pPr eaLnBrk="1" hangingPunct="1">
              <a:lnSpc>
                <a:spcPct val="80000"/>
              </a:lnSpc>
              <a:buFontTx/>
              <a:buNone/>
            </a:pPr>
            <a:endParaRPr lang="en-US" sz="2400" smtClean="0"/>
          </a:p>
        </p:txBody>
      </p:sp>
      <p:graphicFrame>
        <p:nvGraphicFramePr>
          <p:cNvPr id="114757" name="Group 69"/>
          <p:cNvGraphicFramePr>
            <a:graphicFrameLocks noGrp="1"/>
          </p:cNvGraphicFramePr>
          <p:nvPr>
            <p:ph sz="half" idx="2"/>
          </p:nvPr>
        </p:nvGraphicFramePr>
        <p:xfrm>
          <a:off x="808038" y="2871788"/>
          <a:ext cx="8686800" cy="3567112"/>
        </p:xfrm>
        <a:graphic>
          <a:graphicData uri="http://schemas.openxmlformats.org/drawingml/2006/table">
            <a:tbl>
              <a:tblPr/>
              <a:tblGrid>
                <a:gridCol w="4241800"/>
                <a:gridCol w="4445000"/>
              </a:tblGrid>
              <a:tr h="793750">
                <a:tc>
                  <a:txBody>
                    <a:bodyPr/>
                    <a:lstStyle/>
                    <a:p>
                      <a:pPr marL="342900" marR="0" lvl="0" indent="-342900" algn="l" defTabSz="914400" rtl="0" eaLnBrk="1" fontAlgn="base" latinLnBrk="0" hangingPunct="1">
                        <a:lnSpc>
                          <a:spcPct val="160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Civil and Political Rights</a:t>
                      </a: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Economic, Social and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Cultural Rights</a:t>
                      </a: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a:noFill/>
                    </a:lnL>
                    <a:lnR cap="flat">
                      <a:noFill/>
                    </a:lnR>
                    <a:lnT cap="flat">
                      <a:noFill/>
                    </a:lnT>
                    <a:lnB>
                      <a:noFill/>
                    </a:lnB>
                    <a:lnTlToBr>
                      <a:noFill/>
                    </a:lnTlToBr>
                    <a:lnBlToTr>
                      <a:noFill/>
                    </a:lnBlToTr>
                    <a:noFill/>
                  </a:tcPr>
                </a:tc>
              </a:tr>
              <a:tr h="2273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Right to life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Freedom from discrimination</a:t>
                      </a: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Freedom of speech and belief</a:t>
                      </a: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Right to due process of law</a:t>
                      </a: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Right to vote and participate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in government</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Right to health</a:t>
                      </a: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Right to housing</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Right to food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Right to education</a:t>
                      </a: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Right to work</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Right to social security</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395288" y="188913"/>
            <a:ext cx="8229600" cy="1311275"/>
          </a:xfrm>
          <a:noFill/>
        </p:spPr>
        <p:txBody>
          <a:bodyPr>
            <a:spAutoFit/>
          </a:bodyPr>
          <a:lstStyle/>
          <a:p>
            <a:pPr marL="838200" indent="-838200" eaLnBrk="1" hangingPunct="1"/>
            <a:r>
              <a:rPr lang="en-GB" sz="4000" smtClean="0"/>
              <a:t>Disability is a Human rights issue</a:t>
            </a:r>
          </a:p>
        </p:txBody>
      </p:sp>
      <p:sp>
        <p:nvSpPr>
          <p:cNvPr id="56323" name="Rectangle 4"/>
          <p:cNvSpPr>
            <a:spLocks noChangeArrowheads="1"/>
          </p:cNvSpPr>
          <p:nvPr/>
        </p:nvSpPr>
        <p:spPr bwMode="auto">
          <a:xfrm>
            <a:off x="468313" y="1773238"/>
            <a:ext cx="8280400" cy="4102100"/>
          </a:xfrm>
          <a:prstGeom prst="rect">
            <a:avLst/>
          </a:prstGeom>
          <a:noFill/>
          <a:ln w="9525">
            <a:noFill/>
            <a:miter lim="800000"/>
            <a:headEnd/>
            <a:tailEnd/>
          </a:ln>
        </p:spPr>
        <p:txBody>
          <a:bodyPr/>
          <a:lstStyle/>
          <a:p>
            <a:pPr marL="342900" indent="-342900" algn="just">
              <a:spcBef>
                <a:spcPct val="20000"/>
              </a:spcBef>
              <a:buFontTx/>
              <a:buChar char="•"/>
            </a:pPr>
            <a:r>
              <a:rPr lang="en-GB" sz="2800"/>
              <a:t>Disability is an unavoidable and universal part of human diversity</a:t>
            </a:r>
            <a:r>
              <a:rPr lang="fr-FR" sz="2800"/>
              <a:t>.</a:t>
            </a:r>
          </a:p>
          <a:p>
            <a:pPr marL="342900" indent="-342900" algn="just">
              <a:spcBef>
                <a:spcPct val="20000"/>
              </a:spcBef>
            </a:pPr>
            <a:endParaRPr lang="fr-FR" sz="2800"/>
          </a:p>
          <a:p>
            <a:pPr marL="342900" indent="-342900" algn="just">
              <a:spcBef>
                <a:spcPct val="20000"/>
              </a:spcBef>
              <a:buFontTx/>
              <a:buChar char="•"/>
            </a:pPr>
            <a:r>
              <a:rPr lang="en-GB" sz="2800"/>
              <a:t>A shift in perspective has taken place on how to consider the person with disabilities :</a:t>
            </a:r>
            <a:endParaRPr lang="fr-FR" sz="2800"/>
          </a:p>
          <a:p>
            <a:pPr marL="342900" indent="-342900" algn="just">
              <a:spcBef>
                <a:spcPct val="20000"/>
              </a:spcBef>
            </a:pPr>
            <a:endParaRPr lang="fr-FR" sz="2800"/>
          </a:p>
          <a:p>
            <a:pPr marL="742950" lvl="1" indent="-285750">
              <a:buFontTx/>
              <a:buChar char="–"/>
            </a:pPr>
            <a:r>
              <a:rPr lang="en-GB" sz="2800"/>
              <a:t>From </a:t>
            </a:r>
            <a:r>
              <a:rPr lang="en-GB" sz="2800" u="sng"/>
              <a:t>object</a:t>
            </a:r>
            <a:r>
              <a:rPr lang="en-GB" sz="2800"/>
              <a:t> of charity and burden = approach of assistance</a:t>
            </a:r>
            <a:endParaRPr lang="fr-FR" sz="2800"/>
          </a:p>
          <a:p>
            <a:pPr marL="742950" lvl="1" indent="-285750" algn="just">
              <a:spcBef>
                <a:spcPct val="20000"/>
              </a:spcBef>
              <a:buFontTx/>
              <a:buChar char="–"/>
            </a:pPr>
            <a:r>
              <a:rPr lang="en-GB" sz="2800"/>
              <a:t>To </a:t>
            </a:r>
            <a:r>
              <a:rPr lang="en-GB" sz="2800" u="sng"/>
              <a:t>subject</a:t>
            </a:r>
            <a:r>
              <a:rPr lang="en-GB" sz="2800"/>
              <a:t> of law = approach based on the respect of any human being.</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250825" y="260350"/>
            <a:ext cx="8713788" cy="5984875"/>
          </a:xfrm>
        </p:spPr>
        <p:txBody>
          <a:bodyPr/>
          <a:lstStyle/>
          <a:p>
            <a:pPr eaLnBrk="1" hangingPunct="1">
              <a:lnSpc>
                <a:spcPct val="90000"/>
              </a:lnSpc>
            </a:pPr>
            <a:r>
              <a:rPr lang="en-GB" sz="2800" smtClean="0"/>
              <a:t>This shift implies that four core </a:t>
            </a:r>
            <a:r>
              <a:rPr lang="en-GB" sz="2800" u="sng" smtClean="0"/>
              <a:t>values</a:t>
            </a:r>
            <a:r>
              <a:rPr lang="en-GB" sz="2800" smtClean="0"/>
              <a:t> of Human rights are especially relevant  in the context of disability :</a:t>
            </a:r>
          </a:p>
          <a:p>
            <a:pPr algn="just" eaLnBrk="1" hangingPunct="1">
              <a:lnSpc>
                <a:spcPct val="90000"/>
              </a:lnSpc>
              <a:buFontTx/>
              <a:buNone/>
            </a:pPr>
            <a:endParaRPr lang="en-GB" sz="2800" smtClean="0"/>
          </a:p>
          <a:p>
            <a:pPr lvl="1" algn="just" eaLnBrk="1" hangingPunct="1">
              <a:lnSpc>
                <a:spcPct val="90000"/>
              </a:lnSpc>
            </a:pPr>
            <a:r>
              <a:rPr lang="en-GB" sz="2400" u="sng" smtClean="0"/>
              <a:t>Dignity</a:t>
            </a:r>
            <a:r>
              <a:rPr lang="en-GB" sz="2400" smtClean="0"/>
              <a:t>: respect of physical and moral integrity of the person...</a:t>
            </a:r>
          </a:p>
          <a:p>
            <a:pPr lvl="1" algn="just" eaLnBrk="1" hangingPunct="1">
              <a:lnSpc>
                <a:spcPct val="90000"/>
              </a:lnSpc>
            </a:pPr>
            <a:r>
              <a:rPr lang="en-GB" sz="2400" u="sng" smtClean="0"/>
              <a:t>Autonomy</a:t>
            </a:r>
            <a:r>
              <a:rPr lang="en-GB" sz="2400" smtClean="0"/>
              <a:t>: capacity for self-directed action, decision and behaviour…</a:t>
            </a:r>
          </a:p>
          <a:p>
            <a:pPr lvl="1" algn="just" eaLnBrk="1" hangingPunct="1">
              <a:lnSpc>
                <a:spcPct val="90000"/>
              </a:lnSpc>
            </a:pPr>
            <a:r>
              <a:rPr lang="en-GB" sz="2400" u="sng" smtClean="0"/>
              <a:t>Equality</a:t>
            </a:r>
            <a:r>
              <a:rPr lang="en-GB" sz="2400" smtClean="0"/>
              <a:t>: prohibition of discrimination…</a:t>
            </a:r>
          </a:p>
          <a:p>
            <a:pPr lvl="1" algn="just" eaLnBrk="1" hangingPunct="1">
              <a:lnSpc>
                <a:spcPct val="90000"/>
              </a:lnSpc>
            </a:pPr>
            <a:r>
              <a:rPr lang="en-GB" sz="2400" u="sng" smtClean="0"/>
              <a:t>Solidarity</a:t>
            </a:r>
            <a:r>
              <a:rPr lang="en-GB" sz="2400" smtClean="0"/>
              <a:t>: collaboration, support…</a:t>
            </a:r>
          </a:p>
          <a:p>
            <a:pPr lvl="1" algn="just" eaLnBrk="1" hangingPunct="1">
              <a:lnSpc>
                <a:spcPct val="90000"/>
              </a:lnSpc>
              <a:buFontTx/>
              <a:buNone/>
            </a:pPr>
            <a:endParaRPr lang="en-GB" sz="2400" smtClean="0"/>
          </a:p>
          <a:p>
            <a:pPr algn="just" eaLnBrk="1" hangingPunct="1">
              <a:lnSpc>
                <a:spcPct val="90000"/>
              </a:lnSpc>
            </a:pPr>
            <a:r>
              <a:rPr lang="en-GB" sz="2800" smtClean="0"/>
              <a:t>Everybody has the same rights and should have the same access to their rights. </a:t>
            </a:r>
          </a:p>
          <a:p>
            <a:pPr lvl="1" algn="just" eaLnBrk="1" hangingPunct="1">
              <a:lnSpc>
                <a:spcPct val="90000"/>
              </a:lnSpc>
            </a:pPr>
            <a:endParaRPr lang="en-GB" sz="900" smtClean="0"/>
          </a:p>
          <a:p>
            <a:pPr lvl="3" algn="just" eaLnBrk="1" hangingPunct="1">
              <a:lnSpc>
                <a:spcPct val="90000"/>
              </a:lnSpc>
              <a:buFontTx/>
              <a:buNone/>
            </a:pPr>
            <a:endParaRPr lang="en-GB" sz="700" smtClean="0"/>
          </a:p>
          <a:p>
            <a:pPr algn="just" eaLnBrk="1" hangingPunct="1">
              <a:lnSpc>
                <a:spcPct val="90000"/>
              </a:lnSpc>
              <a:buFontTx/>
              <a:buNone/>
            </a:pPr>
            <a:r>
              <a:rPr lang="en-GB" sz="2800" smtClean="0">
                <a:sym typeface="Wingdings" pitchFamily="2" charset="2"/>
              </a:rPr>
              <a:t> Human Rights apply to persons with disabilities</a:t>
            </a:r>
            <a:r>
              <a:rPr lang="en-GB" sz="2800" smtClean="0"/>
              <a:t>.</a:t>
            </a:r>
            <a:endParaRPr lang="fr-FR" sz="2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sz="4000" smtClean="0">
                <a:solidFill>
                  <a:srgbClr val="FFFF00"/>
                </a:solidFill>
              </a:rPr>
              <a:t>Self Determination</a:t>
            </a:r>
          </a:p>
        </p:txBody>
      </p:sp>
      <p:sp>
        <p:nvSpPr>
          <p:cNvPr id="58371" name="Rectangle 3"/>
          <p:cNvSpPr>
            <a:spLocks noGrp="1" noChangeArrowheads="1"/>
          </p:cNvSpPr>
          <p:nvPr>
            <p:ph type="body" idx="1"/>
          </p:nvPr>
        </p:nvSpPr>
        <p:spPr>
          <a:xfrm>
            <a:off x="1752600" y="2590800"/>
            <a:ext cx="6934200" cy="3535363"/>
          </a:xfrm>
        </p:spPr>
        <p:txBody>
          <a:bodyPr/>
          <a:lstStyle/>
          <a:p>
            <a:pPr eaLnBrk="1" hangingPunct="1">
              <a:buFontTx/>
              <a:buNone/>
            </a:pPr>
            <a:r>
              <a:rPr lang="en-GB" smtClean="0"/>
              <a:t>To decide </a:t>
            </a:r>
          </a:p>
          <a:p>
            <a:pPr eaLnBrk="1" hangingPunct="1"/>
            <a:r>
              <a:rPr lang="en-GB" i="1" smtClean="0"/>
              <a:t>where I live </a:t>
            </a:r>
          </a:p>
          <a:p>
            <a:pPr eaLnBrk="1" hangingPunct="1"/>
            <a:r>
              <a:rPr lang="en-GB" i="1" smtClean="0"/>
              <a:t>what I eat</a:t>
            </a:r>
          </a:p>
          <a:p>
            <a:pPr eaLnBrk="1" hangingPunct="1"/>
            <a:r>
              <a:rPr lang="en-GB" i="1" smtClean="0"/>
              <a:t>what I do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GB" sz="2400" smtClean="0">
                <a:solidFill>
                  <a:schemeClr val="tx1"/>
                </a:solidFill>
              </a:rPr>
              <a:t>Balance between Safety, Control, Danger, Freedom </a:t>
            </a:r>
            <a:br>
              <a:rPr lang="en-GB" sz="2400" smtClean="0">
                <a:solidFill>
                  <a:schemeClr val="tx1"/>
                </a:solidFill>
              </a:rPr>
            </a:br>
            <a:r>
              <a:rPr lang="en-GB" sz="2400" smtClean="0">
                <a:solidFill>
                  <a:schemeClr val="tx1"/>
                </a:solidFill>
              </a:rPr>
              <a:t>(</a:t>
            </a:r>
            <a:r>
              <a:rPr lang="de-CH" sz="2400" smtClean="0">
                <a:solidFill>
                  <a:schemeClr val="tx1"/>
                </a:solidFill>
              </a:rPr>
              <a:t>K. E. Ellingsen 2009)</a:t>
            </a:r>
            <a:endParaRPr lang="en-GB" sz="2400" smtClean="0">
              <a:solidFill>
                <a:schemeClr val="tx1"/>
              </a:solidFill>
            </a:endParaRPr>
          </a:p>
        </p:txBody>
      </p:sp>
      <p:pic>
        <p:nvPicPr>
          <p:cNvPr id="59395" name="Picture 6"/>
          <p:cNvPicPr>
            <a:picLocks noChangeAspect="1" noChangeArrowheads="1"/>
          </p:cNvPicPr>
          <p:nvPr/>
        </p:nvPicPr>
        <p:blipFill>
          <a:blip r:embed="rId3" cstate="print"/>
          <a:srcRect/>
          <a:stretch>
            <a:fillRect/>
          </a:stretch>
        </p:blipFill>
        <p:spPr bwMode="auto">
          <a:xfrm>
            <a:off x="350838" y="1417638"/>
            <a:ext cx="8612187"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Grp="1" noChangeAspect="1" noChangeArrowheads="1"/>
          </p:cNvPicPr>
          <p:nvPr>
            <p:ph sz="half" idx="2"/>
          </p:nvPr>
        </p:nvPicPr>
        <p:blipFill>
          <a:blip r:embed="rId2" cstate="print">
            <a:duotone>
              <a:prstClr val="black"/>
              <a:schemeClr val="accent1">
                <a:tint val="45000"/>
                <a:satMod val="400000"/>
              </a:schemeClr>
            </a:duotone>
          </a:blip>
          <a:srcRect/>
          <a:stretch>
            <a:fillRect/>
          </a:stretch>
        </p:blipFill>
        <p:spPr>
          <a:xfrm>
            <a:off x="0" y="0"/>
            <a:ext cx="9144000" cy="6858000"/>
          </a:xfrm>
          <a:effectLst>
            <a:outerShdw blurRad="190500" algn="tl" rotWithShape="0">
              <a:srgbClr val="000000">
                <a:alpha val="70000"/>
              </a:srgbClr>
            </a:outerShdw>
          </a:effectLst>
        </p:spPr>
      </p:pic>
      <p:sp>
        <p:nvSpPr>
          <p:cNvPr id="38915" name="Rectangle 2"/>
          <p:cNvSpPr>
            <a:spLocks noGrp="1" noChangeArrowheads="1"/>
          </p:cNvSpPr>
          <p:nvPr>
            <p:ph type="title"/>
          </p:nvPr>
        </p:nvSpPr>
        <p:spPr/>
        <p:txBody>
          <a:bodyPr/>
          <a:lstStyle/>
          <a:p>
            <a:pPr algn="l" eaLnBrk="1" hangingPunct="1">
              <a:defRPr/>
            </a:pPr>
            <a:r>
              <a:rPr lang="en-US" b="1" dirty="0" smtClean="0">
                <a:solidFill>
                  <a:schemeClr val="tx1"/>
                </a:solidFill>
                <a:effectLst>
                  <a:outerShdw blurRad="38100" dist="38100" dir="2700000" algn="tl">
                    <a:srgbClr val="000000">
                      <a:alpha val="43137"/>
                    </a:srgbClr>
                  </a:outerShdw>
                </a:effectLst>
              </a:rPr>
              <a:t>The issue</a:t>
            </a:r>
          </a:p>
        </p:txBody>
      </p:sp>
      <p:sp>
        <p:nvSpPr>
          <p:cNvPr id="71683" name="Rectangle 3"/>
          <p:cNvSpPr>
            <a:spLocks noGrp="1" noChangeArrowheads="1"/>
          </p:cNvSpPr>
          <p:nvPr>
            <p:ph type="body" sz="half" idx="1"/>
          </p:nvPr>
        </p:nvSpPr>
        <p:spPr>
          <a:xfrm>
            <a:off x="227013" y="1417638"/>
            <a:ext cx="8916987" cy="4678362"/>
          </a:xfrm>
        </p:spPr>
        <p:txBody>
          <a:bodyPr/>
          <a:lstStyle/>
          <a:p>
            <a:pPr eaLnBrk="1" hangingPunct="1">
              <a:lnSpc>
                <a:spcPct val="80000"/>
              </a:lnSpc>
              <a:buFont typeface="Wingdings" pitchFamily="2" charset="2"/>
              <a:buNone/>
              <a:defRPr/>
            </a:pPr>
            <a:r>
              <a:rPr lang="en-US" sz="2400" i="1" dirty="0" smtClean="0">
                <a:effectLst>
                  <a:outerShdw blurRad="38100" dist="38100" dir="2700000" algn="tl">
                    <a:srgbClr val="000000">
                      <a:alpha val="43137"/>
                    </a:srgbClr>
                  </a:outerShdw>
                </a:effectLst>
              </a:rPr>
              <a:t>I have no legs,</a:t>
            </a:r>
          </a:p>
          <a:p>
            <a:pPr eaLnBrk="1" hangingPunct="1">
              <a:lnSpc>
                <a:spcPct val="80000"/>
              </a:lnSpc>
              <a:buFont typeface="Wingdings" pitchFamily="2" charset="2"/>
              <a:buNone/>
              <a:defRPr/>
            </a:pPr>
            <a:r>
              <a:rPr lang="en-US" sz="2400" i="1" dirty="0" smtClean="0">
                <a:effectLst>
                  <a:outerShdw blurRad="38100" dist="38100" dir="2700000" algn="tl">
                    <a:srgbClr val="000000">
                      <a:alpha val="43137"/>
                    </a:srgbClr>
                  </a:outerShdw>
                </a:effectLst>
              </a:rPr>
              <a:t>But I still have feelings,</a:t>
            </a:r>
          </a:p>
          <a:p>
            <a:pPr eaLnBrk="1" hangingPunct="1">
              <a:lnSpc>
                <a:spcPct val="80000"/>
              </a:lnSpc>
              <a:buFont typeface="Wingdings" pitchFamily="2" charset="2"/>
              <a:buNone/>
              <a:defRPr/>
            </a:pPr>
            <a:r>
              <a:rPr lang="en-US" sz="2400" i="1" dirty="0" smtClean="0">
                <a:effectLst>
                  <a:outerShdw blurRad="38100" dist="38100" dir="2700000" algn="tl">
                    <a:srgbClr val="000000">
                      <a:alpha val="43137"/>
                    </a:srgbClr>
                  </a:outerShdw>
                </a:effectLst>
              </a:rPr>
              <a:t>I cannot see,</a:t>
            </a:r>
          </a:p>
          <a:p>
            <a:pPr eaLnBrk="1" hangingPunct="1">
              <a:lnSpc>
                <a:spcPct val="80000"/>
              </a:lnSpc>
              <a:buFont typeface="Wingdings" pitchFamily="2" charset="2"/>
              <a:buNone/>
              <a:defRPr/>
            </a:pPr>
            <a:r>
              <a:rPr lang="en-US" sz="2400" i="1" dirty="0" smtClean="0">
                <a:effectLst>
                  <a:outerShdw blurRad="38100" dist="38100" dir="2700000" algn="tl">
                    <a:srgbClr val="000000">
                      <a:alpha val="43137"/>
                    </a:srgbClr>
                  </a:outerShdw>
                </a:effectLst>
              </a:rPr>
              <a:t>But I think all the time,</a:t>
            </a:r>
          </a:p>
          <a:p>
            <a:pPr eaLnBrk="1" hangingPunct="1">
              <a:lnSpc>
                <a:spcPct val="80000"/>
              </a:lnSpc>
              <a:buFont typeface="Wingdings" pitchFamily="2" charset="2"/>
              <a:buNone/>
              <a:defRPr/>
            </a:pPr>
            <a:r>
              <a:rPr lang="en-US" sz="2400" i="1" dirty="0" smtClean="0">
                <a:effectLst>
                  <a:outerShdw blurRad="38100" dist="38100" dir="2700000" algn="tl">
                    <a:srgbClr val="000000">
                      <a:alpha val="43137"/>
                    </a:srgbClr>
                  </a:outerShdw>
                </a:effectLst>
              </a:rPr>
              <a:t>Although I’m deaf,</a:t>
            </a:r>
          </a:p>
          <a:p>
            <a:pPr eaLnBrk="1" hangingPunct="1">
              <a:lnSpc>
                <a:spcPct val="80000"/>
              </a:lnSpc>
              <a:buFont typeface="Wingdings" pitchFamily="2" charset="2"/>
              <a:buNone/>
              <a:defRPr/>
            </a:pPr>
            <a:r>
              <a:rPr lang="en-US" sz="2400" i="1" dirty="0" smtClean="0">
                <a:effectLst>
                  <a:outerShdw blurRad="38100" dist="38100" dir="2700000" algn="tl">
                    <a:srgbClr val="000000">
                      <a:alpha val="43137"/>
                    </a:srgbClr>
                  </a:outerShdw>
                </a:effectLst>
              </a:rPr>
              <a:t>I still want to communicate,</a:t>
            </a:r>
          </a:p>
          <a:p>
            <a:pPr eaLnBrk="1" hangingPunct="1">
              <a:lnSpc>
                <a:spcPct val="80000"/>
              </a:lnSpc>
              <a:buFont typeface="Wingdings" pitchFamily="2" charset="2"/>
              <a:buNone/>
              <a:defRPr/>
            </a:pPr>
            <a:r>
              <a:rPr lang="en-US" sz="2400" i="1" dirty="0" smtClean="0">
                <a:effectLst>
                  <a:outerShdw blurRad="38100" dist="38100" dir="2700000" algn="tl">
                    <a:srgbClr val="000000">
                      <a:alpha val="43137"/>
                    </a:srgbClr>
                  </a:outerShdw>
                </a:effectLst>
              </a:rPr>
              <a:t>Why do people see me as useless, thoughtless, </a:t>
            </a:r>
            <a:r>
              <a:rPr lang="en-US" sz="2400" i="1" dirty="0" err="1" smtClean="0">
                <a:effectLst>
                  <a:outerShdw blurRad="38100" dist="38100" dir="2700000" algn="tl">
                    <a:srgbClr val="000000">
                      <a:alpha val="43137"/>
                    </a:srgbClr>
                  </a:outerShdw>
                </a:effectLst>
              </a:rPr>
              <a:t>talkless</a:t>
            </a:r>
            <a:r>
              <a:rPr lang="en-US" sz="2400" i="1" dirty="0" smtClean="0">
                <a:effectLst>
                  <a:outerShdw blurRad="38100" dist="38100" dir="2700000" algn="tl">
                    <a:srgbClr val="000000">
                      <a:alpha val="43137"/>
                    </a:srgbClr>
                  </a:outerShdw>
                </a:effectLst>
              </a:rPr>
              <a:t>,</a:t>
            </a:r>
          </a:p>
          <a:p>
            <a:pPr eaLnBrk="1" hangingPunct="1">
              <a:lnSpc>
                <a:spcPct val="80000"/>
              </a:lnSpc>
              <a:buFont typeface="Wingdings" pitchFamily="2" charset="2"/>
              <a:buNone/>
              <a:defRPr/>
            </a:pPr>
            <a:r>
              <a:rPr lang="en-US" sz="2400" i="1" dirty="0" smtClean="0">
                <a:effectLst>
                  <a:outerShdw blurRad="38100" dist="38100" dir="2700000" algn="tl">
                    <a:srgbClr val="000000">
                      <a:alpha val="43137"/>
                    </a:srgbClr>
                  </a:outerShdw>
                </a:effectLst>
              </a:rPr>
              <a:t>When I am as capable as any,</a:t>
            </a:r>
          </a:p>
          <a:p>
            <a:pPr eaLnBrk="1" hangingPunct="1">
              <a:lnSpc>
                <a:spcPct val="80000"/>
              </a:lnSpc>
              <a:buFont typeface="Wingdings" pitchFamily="2" charset="2"/>
              <a:buNone/>
              <a:defRPr/>
            </a:pPr>
            <a:r>
              <a:rPr lang="en-US" sz="2400" i="1" dirty="0" smtClean="0">
                <a:effectLst>
                  <a:outerShdw blurRad="38100" dist="38100" dir="2700000" algn="tl">
                    <a:srgbClr val="000000">
                      <a:alpha val="43137"/>
                    </a:srgbClr>
                  </a:outerShdw>
                </a:effectLst>
              </a:rPr>
              <a:t>For thoughts about our world.</a:t>
            </a:r>
          </a:p>
          <a:p>
            <a:pPr eaLnBrk="1" hangingPunct="1">
              <a:lnSpc>
                <a:spcPct val="80000"/>
              </a:lnSpc>
              <a:buFont typeface="Wingdings" pitchFamily="2" charset="2"/>
              <a:buNone/>
              <a:defRPr/>
            </a:pPr>
            <a:r>
              <a:rPr lang="en-US" sz="1600" b="1" dirty="0" smtClean="0">
                <a:effectLst>
                  <a:outerShdw blurRad="38100" dist="38100" dir="2700000" algn="tl">
                    <a:srgbClr val="000000">
                      <a:alpha val="43137"/>
                    </a:srgbClr>
                  </a:outerShdw>
                </a:effectLst>
              </a:rPr>
              <a:t>—</a:t>
            </a:r>
            <a:r>
              <a:rPr lang="en-US" sz="1600" b="1" dirty="0" err="1" smtClean="0">
                <a:effectLst>
                  <a:outerShdw blurRad="38100" dist="38100" dir="2700000" algn="tl">
                    <a:srgbClr val="000000">
                      <a:alpha val="43137"/>
                    </a:srgbClr>
                  </a:outerShdw>
                </a:effectLst>
              </a:rPr>
              <a:t>Coralie</a:t>
            </a:r>
            <a:r>
              <a:rPr lang="en-US" sz="1600" b="1" dirty="0" smtClean="0">
                <a:effectLst>
                  <a:outerShdw blurRad="38100" dist="38100" dir="2700000" algn="tl">
                    <a:srgbClr val="000000">
                      <a:alpha val="43137"/>
                    </a:srgbClr>
                  </a:outerShdw>
                </a:effectLst>
              </a:rPr>
              <a:t> Severs, 14, United Kingdom</a:t>
            </a:r>
          </a:p>
          <a:p>
            <a:pPr eaLnBrk="1" hangingPunct="1">
              <a:lnSpc>
                <a:spcPct val="80000"/>
              </a:lnSpc>
              <a:buFont typeface="Wingdings" pitchFamily="2" charset="2"/>
              <a:buNone/>
              <a:defRPr/>
            </a:pPr>
            <a:endParaRPr lang="en-US" sz="1600" b="1" dirty="0" smtClean="0">
              <a:effectLst>
                <a:outerShdw blurRad="38100" dist="38100" dir="2700000" algn="tl">
                  <a:srgbClr val="000000">
                    <a:alpha val="43137"/>
                  </a:srgbClr>
                </a:outerShdw>
              </a:effectLst>
            </a:endParaRPr>
          </a:p>
          <a:p>
            <a:pPr eaLnBrk="1" hangingPunct="1">
              <a:lnSpc>
                <a:spcPct val="80000"/>
              </a:lnSpc>
              <a:buFont typeface="Wingdings" pitchFamily="2" charset="2"/>
              <a:buNone/>
              <a:defRPr/>
            </a:pPr>
            <a:r>
              <a:rPr lang="en-US" sz="1600" dirty="0" smtClean="0">
                <a:effectLst>
                  <a:outerShdw blurRad="38100" dist="38100" dir="2700000" algn="tl">
                    <a:srgbClr val="000000">
                      <a:alpha val="43137"/>
                    </a:srgbClr>
                  </a:outerShdw>
                </a:effectLst>
              </a:rPr>
              <a:t>	This poem speaks for millions of children and adults, living everywhere in the world, who have disabilities. Many face discrimination every day. Their abilities are overlooked and their capacities underestimated. They don’t get the education and health care they need, and they are excluded from activities in their community. But children and adults with disabilities have the same rights as everyone else. </a:t>
            </a:r>
          </a:p>
          <a:p>
            <a:pPr eaLnBrk="1" hangingPunct="1">
              <a:lnSpc>
                <a:spcPct val="80000"/>
              </a:lnSpc>
              <a:buFont typeface="Wingdings" pitchFamily="2" charset="2"/>
              <a:buNone/>
              <a:defRPr/>
            </a:pPr>
            <a:endParaRPr lang="en-US" sz="1600"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7" descr="MPj03988310000[1]"/>
          <p:cNvPicPr>
            <a:picLocks noGrp="1" noChangeAspect="1" noChangeArrowheads="1"/>
          </p:cNvPicPr>
          <p:nvPr>
            <p:ph sz="half" idx="2"/>
          </p:nvPr>
        </p:nvPicPr>
        <p:blipFill>
          <a:blip r:embed="rId2" cstate="print"/>
          <a:srcRect/>
          <a:stretch>
            <a:fillRect/>
          </a:stretch>
        </p:blipFill>
        <p:spPr>
          <a:xfrm>
            <a:off x="144463" y="195263"/>
            <a:ext cx="8964612" cy="6402387"/>
          </a:xfrm>
          <a:noFill/>
        </p:spPr>
      </p:pic>
      <p:sp>
        <p:nvSpPr>
          <p:cNvPr id="61443" name="Rectangle 5"/>
          <p:cNvSpPr>
            <a:spLocks noGrp="1" noChangeArrowheads="1"/>
          </p:cNvSpPr>
          <p:nvPr>
            <p:ph type="title"/>
          </p:nvPr>
        </p:nvSpPr>
        <p:spPr/>
        <p:txBody>
          <a:bodyPr/>
          <a:lstStyle/>
          <a:p>
            <a:pPr eaLnBrk="1" hangingPunct="1"/>
            <a:r>
              <a:rPr lang="en-US" smtClean="0"/>
              <a:t>Suggestions and Questions  </a:t>
            </a:r>
          </a:p>
        </p:txBody>
      </p:sp>
      <p:pic>
        <p:nvPicPr>
          <p:cNvPr id="61444" name="Picture 4"/>
          <p:cNvPicPr>
            <a:picLocks noGrp="1" noChangeAspect="1" noChangeArrowheads="1"/>
          </p:cNvPicPr>
          <p:nvPr>
            <p:ph sz="half" idx="1"/>
          </p:nvPr>
        </p:nvPicPr>
        <p:blipFill>
          <a:blip r:embed="rId3" cstate="print"/>
          <a:srcRect/>
          <a:stretch>
            <a:fillRect/>
          </a:stretch>
        </p:blipFill>
        <p:spPr>
          <a:xfrm>
            <a:off x="6773863" y="4962525"/>
            <a:ext cx="2262187" cy="1562100"/>
          </a:xfrm>
          <a:noFill/>
        </p:spPr>
      </p:pic>
      <p:sp>
        <p:nvSpPr>
          <p:cNvPr id="61445" name="TextBox 4"/>
          <p:cNvSpPr txBox="1">
            <a:spLocks noChangeArrowheads="1"/>
          </p:cNvSpPr>
          <p:nvPr/>
        </p:nvSpPr>
        <p:spPr bwMode="auto">
          <a:xfrm>
            <a:off x="665163" y="544513"/>
            <a:ext cx="7254875" cy="2400300"/>
          </a:xfrm>
          <a:prstGeom prst="rect">
            <a:avLst/>
          </a:prstGeom>
          <a:noFill/>
          <a:ln w="9525">
            <a:noFill/>
            <a:miter lim="800000"/>
            <a:headEnd/>
            <a:tailEnd/>
          </a:ln>
        </p:spPr>
        <p:txBody>
          <a:bodyPr>
            <a:spAutoFit/>
          </a:bodyPr>
          <a:lstStyle/>
          <a:p>
            <a:pPr>
              <a:lnSpc>
                <a:spcPct val="150000"/>
              </a:lnSpc>
            </a:pPr>
            <a:r>
              <a:rPr lang="en-US" sz="2000" b="1">
                <a:solidFill>
                  <a:srgbClr val="C00000"/>
                </a:solidFill>
              </a:rPr>
              <a:t>Visit us: </a:t>
            </a:r>
            <a:r>
              <a:rPr lang="en-US" sz="2000" b="1">
                <a:solidFill>
                  <a:srgbClr val="C00000"/>
                </a:solidFill>
                <a:hlinkClick r:id="rId4"/>
              </a:rPr>
              <a:t>www.manovikas.co.in</a:t>
            </a:r>
            <a:endParaRPr lang="en-US" sz="2000" b="1">
              <a:solidFill>
                <a:srgbClr val="C00000"/>
              </a:solidFill>
            </a:endParaRPr>
          </a:p>
          <a:p>
            <a:pPr>
              <a:lnSpc>
                <a:spcPct val="150000"/>
              </a:lnSpc>
            </a:pPr>
            <a:r>
              <a:rPr lang="en-US" sz="2000" b="1">
                <a:solidFill>
                  <a:srgbClr val="C00000"/>
                </a:solidFill>
              </a:rPr>
              <a:t>Meet us: Manovikas, A-267, Surajmal Vihar, Delhi- 110092</a:t>
            </a:r>
          </a:p>
          <a:p>
            <a:pPr>
              <a:lnSpc>
                <a:spcPct val="150000"/>
              </a:lnSpc>
            </a:pPr>
            <a:r>
              <a:rPr lang="en-US" sz="2000" b="1">
                <a:solidFill>
                  <a:srgbClr val="C00000"/>
                </a:solidFill>
              </a:rPr>
              <a:t>Post us: Post Box 9540, Delhi-110095 </a:t>
            </a:r>
          </a:p>
          <a:p>
            <a:pPr>
              <a:lnSpc>
                <a:spcPct val="150000"/>
              </a:lnSpc>
            </a:pPr>
            <a:r>
              <a:rPr lang="en-US" sz="2000" b="1">
                <a:solidFill>
                  <a:srgbClr val="C00000"/>
                </a:solidFill>
              </a:rPr>
              <a:t>E-mail us: </a:t>
            </a:r>
            <a:r>
              <a:rPr lang="en-US" sz="2000" b="1">
                <a:solidFill>
                  <a:srgbClr val="C00000"/>
                </a:solidFill>
                <a:hlinkClick r:id="rId5"/>
              </a:rPr>
              <a:t>mcs@manovikas.co.in</a:t>
            </a:r>
            <a:endParaRPr lang="en-US" sz="2000" b="1">
              <a:solidFill>
                <a:srgbClr val="C00000"/>
              </a:solidFill>
            </a:endParaRPr>
          </a:p>
          <a:p>
            <a:pPr>
              <a:lnSpc>
                <a:spcPct val="150000"/>
              </a:lnSpc>
            </a:pPr>
            <a:r>
              <a:rPr lang="en-US" sz="2000" b="1">
                <a:solidFill>
                  <a:srgbClr val="C00000"/>
                </a:solidFill>
              </a:rPr>
              <a:t>Call us: +91-11- 65422367, 2237 7771, 9911107772</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en-US" smtClean="0"/>
              <a:t>WHO  DEFINE</a:t>
            </a:r>
          </a:p>
        </p:txBody>
      </p:sp>
      <p:sp>
        <p:nvSpPr>
          <p:cNvPr id="8195" name="Rectangle 3"/>
          <p:cNvSpPr>
            <a:spLocks noGrp="1" noChangeArrowheads="1"/>
          </p:cNvSpPr>
          <p:nvPr>
            <p:ph type="body" idx="4294967295"/>
          </p:nvPr>
        </p:nvSpPr>
        <p:spPr>
          <a:xfrm>
            <a:off x="387350" y="1749425"/>
            <a:ext cx="8345488" cy="3546475"/>
          </a:xfrm>
        </p:spPr>
        <p:txBody>
          <a:bodyPr/>
          <a:lstStyle/>
          <a:p>
            <a:pPr eaLnBrk="1" hangingPunct="1">
              <a:buFont typeface="Wingdings" pitchFamily="2" charset="2"/>
              <a:buNone/>
            </a:pPr>
            <a:endParaRPr lang="en-US" sz="2400" b="1" smtClean="0"/>
          </a:p>
          <a:p>
            <a:pPr eaLnBrk="1" hangingPunct="1">
              <a:lnSpc>
                <a:spcPct val="120000"/>
              </a:lnSpc>
            </a:pPr>
            <a:r>
              <a:rPr lang="en-US" sz="2800" b="1" smtClean="0"/>
              <a:t>Impairment</a:t>
            </a:r>
            <a:r>
              <a:rPr lang="en-US" sz="2800" smtClean="0"/>
              <a:t>: abnormality of structure or function</a:t>
            </a:r>
          </a:p>
          <a:p>
            <a:pPr eaLnBrk="1" hangingPunct="1">
              <a:lnSpc>
                <a:spcPct val="120000"/>
              </a:lnSpc>
            </a:pPr>
            <a:r>
              <a:rPr lang="en-US" sz="2800" b="1" smtClean="0"/>
              <a:t>Disability/Activity Limitation:</a:t>
            </a:r>
            <a:r>
              <a:rPr lang="en-US" sz="2800" smtClean="0"/>
              <a:t> functional consequence of impairment</a:t>
            </a:r>
          </a:p>
          <a:p>
            <a:pPr eaLnBrk="1" hangingPunct="1">
              <a:lnSpc>
                <a:spcPct val="120000"/>
              </a:lnSpc>
            </a:pPr>
            <a:r>
              <a:rPr lang="en-US" sz="2800" b="1" smtClean="0"/>
              <a:t>Handicap/Participation Restriction:</a:t>
            </a:r>
            <a:r>
              <a:rPr lang="en-US" sz="2800" smtClean="0"/>
              <a:t> social consequence of impairment (with respect to that person in his/her environment)</a:t>
            </a:r>
          </a:p>
          <a:p>
            <a:pPr eaLnBrk="1" hangingPunct="1"/>
            <a:endParaRPr lang="en-CA" sz="280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solidFill>
                  <a:schemeClr val="tx1"/>
                </a:solidFill>
              </a:rPr>
              <a:t>WHO-ICF</a:t>
            </a:r>
          </a:p>
        </p:txBody>
      </p:sp>
      <p:sp>
        <p:nvSpPr>
          <p:cNvPr id="9219" name="Line 4"/>
          <p:cNvSpPr>
            <a:spLocks noChangeShapeType="1"/>
          </p:cNvSpPr>
          <p:nvPr/>
        </p:nvSpPr>
        <p:spPr bwMode="auto">
          <a:xfrm>
            <a:off x="395288" y="1484313"/>
            <a:ext cx="8353425" cy="0"/>
          </a:xfrm>
          <a:prstGeom prst="line">
            <a:avLst/>
          </a:prstGeom>
          <a:noFill/>
          <a:ln w="38100">
            <a:solidFill>
              <a:srgbClr val="990033"/>
            </a:solidFill>
            <a:round/>
            <a:headEnd/>
            <a:tailEnd/>
          </a:ln>
        </p:spPr>
        <p:txBody>
          <a:bodyPr/>
          <a:lstStyle/>
          <a:p>
            <a:endParaRPr lang="en-IN"/>
          </a:p>
        </p:txBody>
      </p:sp>
      <p:sp>
        <p:nvSpPr>
          <p:cNvPr id="9220" name="Text Box 9"/>
          <p:cNvSpPr txBox="1">
            <a:spLocks noChangeArrowheads="1"/>
          </p:cNvSpPr>
          <p:nvPr/>
        </p:nvSpPr>
        <p:spPr bwMode="auto">
          <a:xfrm>
            <a:off x="336550" y="3386138"/>
            <a:ext cx="2003425" cy="544512"/>
          </a:xfrm>
          <a:prstGeom prst="rect">
            <a:avLst/>
          </a:prstGeom>
          <a:noFill/>
          <a:ln w="9525">
            <a:solidFill>
              <a:schemeClr val="tx1"/>
            </a:solidFill>
            <a:miter lim="800000"/>
            <a:headEnd/>
            <a:tailEnd/>
          </a:ln>
        </p:spPr>
        <p:txBody>
          <a:bodyPr wrap="none">
            <a:spAutoFit/>
          </a:bodyPr>
          <a:lstStyle/>
          <a:p>
            <a:pPr algn="ctr"/>
            <a:r>
              <a:rPr lang="en-GB" sz="2800" b="1">
                <a:solidFill>
                  <a:srgbClr val="FF0000"/>
                </a:solidFill>
                <a:cs typeface="Times New Roman" pitchFamily="18" charset="0"/>
              </a:rPr>
              <a:t>Impairment</a:t>
            </a:r>
          </a:p>
        </p:txBody>
      </p:sp>
      <p:sp>
        <p:nvSpPr>
          <p:cNvPr id="9221" name="Text Box 10"/>
          <p:cNvSpPr txBox="1">
            <a:spLocks noChangeArrowheads="1"/>
          </p:cNvSpPr>
          <p:nvPr/>
        </p:nvSpPr>
        <p:spPr bwMode="auto">
          <a:xfrm>
            <a:off x="3362325" y="3203575"/>
            <a:ext cx="2232025" cy="954088"/>
          </a:xfrm>
          <a:prstGeom prst="rect">
            <a:avLst/>
          </a:prstGeom>
          <a:noFill/>
          <a:ln w="9525">
            <a:solidFill>
              <a:schemeClr val="tx1"/>
            </a:solidFill>
            <a:miter lim="800000"/>
            <a:headEnd/>
            <a:tailEnd/>
          </a:ln>
        </p:spPr>
        <p:txBody>
          <a:bodyPr>
            <a:spAutoFit/>
          </a:bodyPr>
          <a:lstStyle/>
          <a:p>
            <a:pPr algn="ctr"/>
            <a:r>
              <a:rPr lang="en-GB" sz="2800" b="1">
                <a:solidFill>
                  <a:srgbClr val="FF0000"/>
                </a:solidFill>
                <a:cs typeface="Times New Roman" pitchFamily="18" charset="0"/>
              </a:rPr>
              <a:t>Activity </a:t>
            </a:r>
          </a:p>
          <a:p>
            <a:pPr algn="ctr"/>
            <a:r>
              <a:rPr lang="en-GB" sz="2800" b="1">
                <a:solidFill>
                  <a:srgbClr val="FF0000"/>
                </a:solidFill>
                <a:cs typeface="Times New Roman" pitchFamily="18" charset="0"/>
              </a:rPr>
              <a:t>Limitations</a:t>
            </a:r>
          </a:p>
        </p:txBody>
      </p:sp>
      <p:sp>
        <p:nvSpPr>
          <p:cNvPr id="9222" name="Text Box 11"/>
          <p:cNvSpPr txBox="1">
            <a:spLocks noChangeArrowheads="1"/>
          </p:cNvSpPr>
          <p:nvPr/>
        </p:nvSpPr>
        <p:spPr bwMode="auto">
          <a:xfrm>
            <a:off x="6453188" y="3206750"/>
            <a:ext cx="2232025" cy="992188"/>
          </a:xfrm>
          <a:prstGeom prst="rect">
            <a:avLst/>
          </a:prstGeom>
          <a:noFill/>
          <a:ln w="9525">
            <a:solidFill>
              <a:schemeClr val="tx1"/>
            </a:solidFill>
            <a:miter lim="800000"/>
            <a:headEnd/>
            <a:tailEnd/>
          </a:ln>
        </p:spPr>
        <p:txBody>
          <a:bodyPr wrap="none">
            <a:spAutoFit/>
          </a:bodyPr>
          <a:lstStyle/>
          <a:p>
            <a:pPr algn="ctr"/>
            <a:r>
              <a:rPr lang="en-GB" sz="2800" b="1">
                <a:solidFill>
                  <a:srgbClr val="FF0000"/>
                </a:solidFill>
                <a:cs typeface="Times New Roman" pitchFamily="18" charset="0"/>
              </a:rPr>
              <a:t>Participation</a:t>
            </a:r>
          </a:p>
          <a:p>
            <a:pPr algn="ctr"/>
            <a:r>
              <a:rPr lang="en-GB" sz="2800" b="1">
                <a:solidFill>
                  <a:srgbClr val="FF0000"/>
                </a:solidFill>
                <a:cs typeface="Times New Roman" pitchFamily="18" charset="0"/>
              </a:rPr>
              <a:t> Restrictions</a:t>
            </a:r>
          </a:p>
        </p:txBody>
      </p:sp>
      <p:cxnSp>
        <p:nvCxnSpPr>
          <p:cNvPr id="9223" name="AutoShape 12"/>
          <p:cNvCxnSpPr>
            <a:cxnSpLocks noChangeShapeType="1"/>
            <a:stCxn id="9220" idx="3"/>
            <a:endCxn id="9221" idx="1"/>
          </p:cNvCxnSpPr>
          <p:nvPr/>
        </p:nvCxnSpPr>
        <p:spPr bwMode="auto">
          <a:xfrm>
            <a:off x="2339975" y="3657600"/>
            <a:ext cx="1022350" cy="23813"/>
          </a:xfrm>
          <a:prstGeom prst="straightConnector1">
            <a:avLst/>
          </a:prstGeom>
          <a:noFill/>
          <a:ln w="9525">
            <a:solidFill>
              <a:schemeClr val="tx1"/>
            </a:solidFill>
            <a:round/>
            <a:headEnd type="triangle" w="med" len="med"/>
            <a:tailEnd type="triangle" w="med" len="med"/>
          </a:ln>
        </p:spPr>
      </p:cxnSp>
      <p:sp>
        <p:nvSpPr>
          <p:cNvPr id="9224" name="Text Box 14"/>
          <p:cNvSpPr txBox="1">
            <a:spLocks noChangeArrowheads="1"/>
          </p:cNvSpPr>
          <p:nvPr/>
        </p:nvSpPr>
        <p:spPr bwMode="auto">
          <a:xfrm>
            <a:off x="2646363" y="5175250"/>
            <a:ext cx="4194175" cy="992188"/>
          </a:xfrm>
          <a:prstGeom prst="rect">
            <a:avLst/>
          </a:prstGeom>
          <a:noFill/>
          <a:ln w="9525">
            <a:solidFill>
              <a:schemeClr val="tx1"/>
            </a:solidFill>
            <a:miter lim="800000"/>
            <a:headEnd/>
            <a:tailEnd/>
          </a:ln>
        </p:spPr>
        <p:txBody>
          <a:bodyPr wrap="none">
            <a:spAutoFit/>
          </a:bodyPr>
          <a:lstStyle/>
          <a:p>
            <a:pPr algn="ctr"/>
            <a:r>
              <a:rPr lang="en-GB" sz="2800" b="1">
                <a:cs typeface="Times New Roman" pitchFamily="18" charset="0"/>
              </a:rPr>
              <a:t>Contextual Factors</a:t>
            </a:r>
          </a:p>
          <a:p>
            <a:pPr algn="ctr"/>
            <a:r>
              <a:rPr lang="en-GB" sz="2800" b="1">
                <a:cs typeface="Times New Roman" pitchFamily="18" charset="0"/>
              </a:rPr>
              <a:t>personal / environmental</a:t>
            </a:r>
          </a:p>
        </p:txBody>
      </p:sp>
      <p:sp>
        <p:nvSpPr>
          <p:cNvPr id="9225" name="Text Box 15"/>
          <p:cNvSpPr txBox="1">
            <a:spLocks noChangeArrowheads="1"/>
          </p:cNvSpPr>
          <p:nvPr/>
        </p:nvSpPr>
        <p:spPr bwMode="auto">
          <a:xfrm>
            <a:off x="3135313" y="1666875"/>
            <a:ext cx="2890837" cy="544513"/>
          </a:xfrm>
          <a:prstGeom prst="rect">
            <a:avLst/>
          </a:prstGeom>
          <a:noFill/>
          <a:ln w="9525">
            <a:solidFill>
              <a:schemeClr val="tx1"/>
            </a:solidFill>
            <a:miter lim="800000"/>
            <a:headEnd/>
            <a:tailEnd/>
          </a:ln>
        </p:spPr>
        <p:txBody>
          <a:bodyPr wrap="none">
            <a:spAutoFit/>
          </a:bodyPr>
          <a:lstStyle/>
          <a:p>
            <a:pPr algn="ctr"/>
            <a:r>
              <a:rPr lang="en-GB" sz="2800" b="1">
                <a:cs typeface="Times New Roman" pitchFamily="18" charset="0"/>
              </a:rPr>
              <a:t>Health Condition</a:t>
            </a:r>
          </a:p>
        </p:txBody>
      </p:sp>
      <p:cxnSp>
        <p:nvCxnSpPr>
          <p:cNvPr id="9226" name="AutoShape 16"/>
          <p:cNvCxnSpPr>
            <a:cxnSpLocks noChangeShapeType="1"/>
            <a:stCxn id="9220" idx="2"/>
            <a:endCxn id="9224" idx="1"/>
          </p:cNvCxnSpPr>
          <p:nvPr/>
        </p:nvCxnSpPr>
        <p:spPr bwMode="auto">
          <a:xfrm rot="16200000" flipH="1">
            <a:off x="1123156" y="4145757"/>
            <a:ext cx="1741487" cy="1308100"/>
          </a:xfrm>
          <a:prstGeom prst="bentConnector2">
            <a:avLst/>
          </a:prstGeom>
          <a:noFill/>
          <a:ln w="9525">
            <a:solidFill>
              <a:schemeClr val="tx1"/>
            </a:solidFill>
            <a:miter lim="800000"/>
            <a:headEnd type="triangle" w="med" len="med"/>
            <a:tailEnd type="triangle" w="med" len="med"/>
          </a:ln>
        </p:spPr>
      </p:cxnSp>
      <p:cxnSp>
        <p:nvCxnSpPr>
          <p:cNvPr id="9227" name="AutoShape 17"/>
          <p:cNvCxnSpPr>
            <a:cxnSpLocks noChangeShapeType="1"/>
            <a:stCxn id="9222" idx="2"/>
            <a:endCxn id="9224" idx="3"/>
          </p:cNvCxnSpPr>
          <p:nvPr/>
        </p:nvCxnSpPr>
        <p:spPr bwMode="auto">
          <a:xfrm rot="5400000">
            <a:off x="6468269" y="4571206"/>
            <a:ext cx="1470025" cy="728663"/>
          </a:xfrm>
          <a:prstGeom prst="bentConnector2">
            <a:avLst/>
          </a:prstGeom>
          <a:noFill/>
          <a:ln w="9525">
            <a:solidFill>
              <a:schemeClr val="tx1"/>
            </a:solidFill>
            <a:miter lim="800000"/>
            <a:headEnd type="triangle" w="med" len="med"/>
            <a:tailEnd type="triangle" w="med" len="med"/>
          </a:ln>
        </p:spPr>
      </p:cxnSp>
      <p:cxnSp>
        <p:nvCxnSpPr>
          <p:cNvPr id="9228" name="AutoShape 18"/>
          <p:cNvCxnSpPr>
            <a:cxnSpLocks noChangeShapeType="1"/>
            <a:stCxn id="9225" idx="1"/>
            <a:endCxn id="9220" idx="0"/>
          </p:cNvCxnSpPr>
          <p:nvPr/>
        </p:nvCxnSpPr>
        <p:spPr bwMode="auto">
          <a:xfrm rot="10800000" flipV="1">
            <a:off x="1338263" y="1938338"/>
            <a:ext cx="1797050" cy="1447800"/>
          </a:xfrm>
          <a:prstGeom prst="bentConnector2">
            <a:avLst/>
          </a:prstGeom>
          <a:noFill/>
          <a:ln w="9525">
            <a:solidFill>
              <a:schemeClr val="tx1"/>
            </a:solidFill>
            <a:miter lim="800000"/>
            <a:headEnd type="triangle" w="med" len="med"/>
            <a:tailEnd type="triangle" w="med" len="med"/>
          </a:ln>
        </p:spPr>
      </p:cxnSp>
      <p:cxnSp>
        <p:nvCxnSpPr>
          <p:cNvPr id="9229" name="AutoShape 19"/>
          <p:cNvCxnSpPr>
            <a:cxnSpLocks noChangeShapeType="1"/>
            <a:stCxn id="9225" idx="3"/>
            <a:endCxn id="9222" idx="0"/>
          </p:cNvCxnSpPr>
          <p:nvPr/>
        </p:nvCxnSpPr>
        <p:spPr bwMode="auto">
          <a:xfrm>
            <a:off x="6026150" y="1938338"/>
            <a:ext cx="1543050" cy="1268412"/>
          </a:xfrm>
          <a:prstGeom prst="bentConnector2">
            <a:avLst/>
          </a:prstGeom>
          <a:noFill/>
          <a:ln w="9525">
            <a:solidFill>
              <a:schemeClr val="tx1"/>
            </a:solidFill>
            <a:miter lim="800000"/>
            <a:headEnd type="triangle" w="med" len="med"/>
            <a:tailEnd type="triangle" w="med" len="med"/>
          </a:ln>
        </p:spPr>
      </p:cxnSp>
      <p:cxnSp>
        <p:nvCxnSpPr>
          <p:cNvPr id="9230" name="AutoShape 20"/>
          <p:cNvCxnSpPr>
            <a:cxnSpLocks noChangeShapeType="1"/>
            <a:stCxn id="9225" idx="2"/>
          </p:cNvCxnSpPr>
          <p:nvPr/>
        </p:nvCxnSpPr>
        <p:spPr bwMode="auto">
          <a:xfrm rot="5400000">
            <a:off x="4083844" y="2707482"/>
            <a:ext cx="992187" cy="0"/>
          </a:xfrm>
          <a:prstGeom prst="straightConnector1">
            <a:avLst/>
          </a:prstGeom>
          <a:noFill/>
          <a:ln w="9525">
            <a:solidFill>
              <a:schemeClr val="tx1"/>
            </a:solidFill>
            <a:round/>
            <a:headEnd type="triangle" w="med" len="med"/>
            <a:tailEnd type="triangle" w="med" len="med"/>
          </a:ln>
        </p:spPr>
      </p:cxnSp>
      <p:cxnSp>
        <p:nvCxnSpPr>
          <p:cNvPr id="9231" name="AutoShape 21"/>
          <p:cNvCxnSpPr>
            <a:cxnSpLocks noChangeShapeType="1"/>
            <a:stCxn id="9221" idx="2"/>
          </p:cNvCxnSpPr>
          <p:nvPr/>
        </p:nvCxnSpPr>
        <p:spPr bwMode="auto">
          <a:xfrm rot="16200000" flipH="1">
            <a:off x="3969544" y="4666457"/>
            <a:ext cx="1017587" cy="0"/>
          </a:xfrm>
          <a:prstGeom prst="straightConnector1">
            <a:avLst/>
          </a:prstGeom>
          <a:noFill/>
          <a:ln w="9525">
            <a:solidFill>
              <a:schemeClr val="tx1"/>
            </a:solidFill>
            <a:round/>
            <a:headEnd type="triangle" w="med" len="med"/>
            <a:tailEnd type="triangle" w="med" len="med"/>
          </a:ln>
        </p:spPr>
      </p:cxnSp>
      <p:cxnSp>
        <p:nvCxnSpPr>
          <p:cNvPr id="9232" name="AutoShape 22"/>
          <p:cNvCxnSpPr>
            <a:cxnSpLocks noChangeShapeType="1"/>
          </p:cNvCxnSpPr>
          <p:nvPr/>
        </p:nvCxnSpPr>
        <p:spPr bwMode="auto">
          <a:xfrm>
            <a:off x="1328738" y="2673350"/>
            <a:ext cx="6200775" cy="0"/>
          </a:xfrm>
          <a:prstGeom prst="straightConnector1">
            <a:avLst/>
          </a:prstGeom>
          <a:noFill/>
          <a:ln w="9525">
            <a:solidFill>
              <a:schemeClr val="tx1"/>
            </a:solidFill>
            <a:round/>
            <a:headEnd/>
            <a:tailEnd/>
          </a:ln>
        </p:spPr>
      </p:cxnSp>
      <p:cxnSp>
        <p:nvCxnSpPr>
          <p:cNvPr id="9233" name="AutoShape 23"/>
          <p:cNvCxnSpPr>
            <a:cxnSpLocks noChangeShapeType="1"/>
          </p:cNvCxnSpPr>
          <p:nvPr/>
        </p:nvCxnSpPr>
        <p:spPr bwMode="auto">
          <a:xfrm>
            <a:off x="1365250" y="4668838"/>
            <a:ext cx="6200775" cy="0"/>
          </a:xfrm>
          <a:prstGeom prst="straightConnector1">
            <a:avLst/>
          </a:prstGeom>
          <a:noFill/>
          <a:ln w="9525">
            <a:solidFill>
              <a:schemeClr val="tx1"/>
            </a:solidFill>
            <a:round/>
            <a:headEnd/>
            <a:tailEnd/>
          </a:ln>
        </p:spPr>
      </p:cxnSp>
      <p:cxnSp>
        <p:nvCxnSpPr>
          <p:cNvPr id="9234" name="AutoShape 24"/>
          <p:cNvCxnSpPr>
            <a:cxnSpLocks noChangeShapeType="1"/>
            <a:stCxn id="9221" idx="3"/>
            <a:endCxn id="9222" idx="1"/>
          </p:cNvCxnSpPr>
          <p:nvPr/>
        </p:nvCxnSpPr>
        <p:spPr bwMode="auto">
          <a:xfrm>
            <a:off x="5594350" y="3681413"/>
            <a:ext cx="858838" cy="20637"/>
          </a:xfrm>
          <a:prstGeom prst="straightConnector1">
            <a:avLst/>
          </a:prstGeom>
          <a:noFill/>
          <a:ln w="9525">
            <a:solidFill>
              <a:schemeClr val="tx1"/>
            </a:solidFill>
            <a:round/>
            <a:headEnd type="triangle" w="med" len="med"/>
            <a:tailEnd type="triangle" w="med" len="med"/>
          </a:ln>
        </p:spPr>
      </p:cxnSp>
    </p:spTree>
  </p:cSld>
  <p:clrMapOvr>
    <a:masterClrMapping/>
  </p:clrMapOvr>
  <p:transition advTm="25003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325438"/>
            <a:ext cx="8686800" cy="3700462"/>
          </a:xfrm>
        </p:spPr>
        <p:txBody>
          <a:bodyPr/>
          <a:lstStyle/>
          <a:p>
            <a:pPr eaLnBrk="1" hangingPunct="1"/>
            <a:r>
              <a:rPr lang="en-US" b="1" smtClean="0"/>
              <a:t>?? We look into Disability (Model)</a:t>
            </a:r>
          </a:p>
          <a:p>
            <a:pPr eaLnBrk="1" hangingPunct="1">
              <a:buFontTx/>
              <a:buNone/>
            </a:pPr>
            <a:endParaRPr lang="en-US" b="1" smtClean="0"/>
          </a:p>
        </p:txBody>
      </p:sp>
      <p:pic>
        <p:nvPicPr>
          <p:cNvPr id="10243" name="Picture 2" descr="C:\Documents and Settings\admin\Desktop\Social_Model.jpg"/>
          <p:cNvPicPr>
            <a:picLocks noChangeAspect="1" noChangeArrowheads="1"/>
          </p:cNvPicPr>
          <p:nvPr/>
        </p:nvPicPr>
        <p:blipFill>
          <a:blip r:embed="rId3" cstate="print"/>
          <a:srcRect/>
          <a:stretch>
            <a:fillRect/>
          </a:stretch>
        </p:blipFill>
        <p:spPr bwMode="auto">
          <a:xfrm>
            <a:off x="227013" y="2698750"/>
            <a:ext cx="8693150" cy="331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762000" y="1066800"/>
            <a:ext cx="7772400" cy="5410200"/>
          </a:xfrm>
        </p:spPr>
        <p:txBody>
          <a:bodyPr/>
          <a:lstStyle/>
          <a:p>
            <a:pPr eaLnBrk="1" hangingPunct="1"/>
            <a:endParaRPr lang="en-US" sz="3300" smtClean="0"/>
          </a:p>
          <a:p>
            <a:pPr eaLnBrk="1" hangingPunct="1"/>
            <a:r>
              <a:rPr lang="en-US" sz="3300" smtClean="0">
                <a:latin typeface="Times"/>
              </a:rPr>
              <a:t>Have a good understanding of the disability in general</a:t>
            </a:r>
            <a:endParaRPr lang="en-US" smtClean="0">
              <a:latin typeface="Times"/>
            </a:endParaRPr>
          </a:p>
          <a:p>
            <a:pPr eaLnBrk="1" hangingPunct="1"/>
            <a:r>
              <a:rPr lang="en-US" sz="3300" smtClean="0">
                <a:latin typeface="Times"/>
              </a:rPr>
              <a:t>Have a better understanding of how the disability manifests itself in </a:t>
            </a:r>
            <a:r>
              <a:rPr lang="en-US" sz="3300" b="1" i="1" u="sng" smtClean="0">
                <a:latin typeface="Times"/>
              </a:rPr>
              <a:t>any individual </a:t>
            </a:r>
          </a:p>
          <a:p>
            <a:pPr eaLnBrk="1" hangingPunct="1"/>
            <a:r>
              <a:rPr lang="en-US" sz="3300" smtClean="0">
                <a:latin typeface="Times"/>
              </a:rPr>
              <a:t>Every student must be looked at individually and evaluated accordingly</a:t>
            </a:r>
            <a:endParaRPr lang="en-US" sz="3300" smtClean="0"/>
          </a:p>
        </p:txBody>
      </p:sp>
      <p:sp>
        <p:nvSpPr>
          <p:cNvPr id="4101" name="Rectangle 5"/>
          <p:cNvSpPr>
            <a:spLocks noChangeArrowheads="1"/>
          </p:cNvSpPr>
          <p:nvPr/>
        </p:nvSpPr>
        <p:spPr bwMode="auto">
          <a:xfrm>
            <a:off x="990600" y="446088"/>
            <a:ext cx="7391400" cy="45720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457200" y="381000"/>
            <a:ext cx="8423275" cy="625475"/>
          </a:xfrm>
          <a:prstGeom prst="rect">
            <a:avLst/>
          </a:prstGeom>
          <a:noFill/>
          <a:ln w="9525">
            <a:noFill/>
            <a:miter lim="800000"/>
            <a:headEnd/>
            <a:tailEnd/>
          </a:ln>
        </p:spPr>
        <p:txBody>
          <a:bodyPr>
            <a:spAutoFit/>
          </a:bodyPr>
          <a:lstStyle/>
          <a:p>
            <a:r>
              <a:rPr kumimoji="1" lang="en-US" sz="3500" b="1">
                <a:solidFill>
                  <a:schemeClr val="tx2"/>
                </a:solidFill>
              </a:rPr>
              <a:t>Developing a Disability Perspective</a:t>
            </a:r>
            <a:endParaRPr kumimoji="1" lang="en-US" sz="44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ppt_x"/>
                                          </p:val>
                                        </p:tav>
                                        <p:tav tm="100000">
                                          <p:val>
                                            <p:strVal val="#ppt_x"/>
                                          </p:val>
                                        </p:tav>
                                      </p:tavLst>
                                    </p:anim>
                                    <p:anim calcmode="lin" valueType="num">
                                      <p:cBhvr additive="base">
                                        <p:cTn id="8"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additive="base">
                                        <p:cTn id="19"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additive="base">
                                        <p:cTn id="2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 calcmode="lin" valueType="num">
                                      <p:cBhvr additive="base">
                                        <p:cTn id="31"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1" grpId="0" autoUpdateAnimBg="0"/>
      <p:bldP spid="4102" grpId="0" autoUpdateAnimBg="0"/>
    </p:bldLst>
  </p:timing>
</p:sld>
</file>

<file path=ppt/theme/theme1.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1630</TotalTime>
  <Words>2791</Words>
  <Application>Microsoft Office PowerPoint</Application>
  <PresentationFormat>On-screen Show (4:3)</PresentationFormat>
  <Paragraphs>406</Paragraphs>
  <Slides>58</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Default Design</vt:lpstr>
      <vt:lpstr>Bitmap</vt:lpstr>
      <vt:lpstr>DISABILITY PROSPECTIVE  </vt:lpstr>
      <vt:lpstr>Outline of Presentation </vt:lpstr>
      <vt:lpstr>Slide 3</vt:lpstr>
      <vt:lpstr>A definition of disability?</vt:lpstr>
      <vt:lpstr>Slide 5</vt:lpstr>
      <vt:lpstr>WHO  DEFINE</vt:lpstr>
      <vt:lpstr>WHO-ICF</vt:lpstr>
      <vt:lpstr>Slide 8</vt:lpstr>
      <vt:lpstr>Slide 9</vt:lpstr>
      <vt:lpstr>Traditional Model of Disability</vt:lpstr>
      <vt:lpstr>Medical Model</vt:lpstr>
      <vt:lpstr>Social Model</vt:lpstr>
      <vt:lpstr>Medical Model vs Social Model of Disability</vt:lpstr>
      <vt:lpstr>Slide 14</vt:lpstr>
      <vt:lpstr>The paradigm shift</vt:lpstr>
      <vt:lpstr>GUIDING PRINCIPLES</vt:lpstr>
      <vt:lpstr>Non-discrimination</vt:lpstr>
      <vt:lpstr>Participation and inclusion</vt:lpstr>
      <vt:lpstr>EXAMPLES OF RIGHTS IN THE CONVENTION</vt:lpstr>
      <vt:lpstr>Slide 20</vt:lpstr>
      <vt:lpstr>So what is the situation for people with a disability in developing countries?</vt:lpstr>
      <vt:lpstr>Slide 22</vt:lpstr>
      <vt:lpstr>Slide 23</vt:lpstr>
      <vt:lpstr>Slide 24</vt:lpstr>
      <vt:lpstr>Slide 25</vt:lpstr>
      <vt:lpstr>Almost half of the children who go blind will die within two years of losing their sight (CBMI, 2006)</vt:lpstr>
      <vt:lpstr>Slide 27</vt:lpstr>
      <vt:lpstr>Slide 28</vt:lpstr>
      <vt:lpstr>For every child killed  in war, three are permanently disabled   (UNICEF). </vt:lpstr>
      <vt:lpstr>At least 10m children worldwide have been traumatised by armed conflict.   (UNICEF)</vt:lpstr>
      <vt:lpstr>Slide 31</vt:lpstr>
      <vt:lpstr>Slide 32</vt:lpstr>
      <vt:lpstr>Slide 33</vt:lpstr>
      <vt:lpstr>Slide 34</vt:lpstr>
      <vt:lpstr>Social Responsibility </vt:lpstr>
      <vt:lpstr>Social Responsibility..</vt:lpstr>
      <vt:lpstr>Social Responsibility..</vt:lpstr>
      <vt:lpstr>Social Responsibility</vt:lpstr>
      <vt:lpstr>Social Responsibility..</vt:lpstr>
      <vt:lpstr>Slide 40</vt:lpstr>
      <vt:lpstr>Slide 41</vt:lpstr>
      <vt:lpstr>Slide 42</vt:lpstr>
      <vt:lpstr>Slide 43</vt:lpstr>
      <vt:lpstr>A Thought…</vt:lpstr>
      <vt:lpstr>Advocacy?</vt:lpstr>
      <vt:lpstr>Advocacy?</vt:lpstr>
      <vt:lpstr>Advocacy?</vt:lpstr>
      <vt:lpstr>Importance of advocacy for  people with disabilities  </vt:lpstr>
      <vt:lpstr>Forms of Advocacy</vt:lpstr>
      <vt:lpstr>Stone’s Advocacy Models</vt:lpstr>
      <vt:lpstr>Slide 51</vt:lpstr>
      <vt:lpstr>What are Human Rights?</vt:lpstr>
      <vt:lpstr>Disability is a Human rights issue</vt:lpstr>
      <vt:lpstr>Slide 54</vt:lpstr>
      <vt:lpstr>Self Determination</vt:lpstr>
      <vt:lpstr>Balance between Safety, Control, Danger, Freedom  (K. E. Ellingsen 2009)</vt:lpstr>
      <vt:lpstr>The issue</vt:lpstr>
      <vt:lpstr>Suggestions and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Subtle Waves Template</dc:title>
  <dc:creator>Presentation Magazine</dc:creator>
  <cp:lastModifiedBy>ALOK</cp:lastModifiedBy>
  <cp:revision>64</cp:revision>
  <dcterms:modified xsi:type="dcterms:W3CDTF">2013-09-18T06:20:03Z</dcterms:modified>
</cp:coreProperties>
</file>