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6" r:id="rId2"/>
    <p:sldId id="370" r:id="rId3"/>
    <p:sldId id="371" r:id="rId4"/>
    <p:sldId id="372" r:id="rId5"/>
    <p:sldId id="373" r:id="rId6"/>
    <p:sldId id="374" r:id="rId7"/>
    <p:sldId id="375" r:id="rId8"/>
    <p:sldId id="384" r:id="rId9"/>
    <p:sldId id="385" r:id="rId10"/>
    <p:sldId id="388" r:id="rId11"/>
    <p:sldId id="389" r:id="rId12"/>
    <p:sldId id="391" r:id="rId13"/>
    <p:sldId id="392" r:id="rId14"/>
    <p:sldId id="376" r:id="rId15"/>
    <p:sldId id="377" r:id="rId16"/>
    <p:sldId id="381" r:id="rId17"/>
    <p:sldId id="382" r:id="rId18"/>
    <p:sldId id="368" r:id="rId19"/>
    <p:sldId id="365" r:id="rId20"/>
    <p:sldId id="366" r:id="rId21"/>
    <p:sldId id="367" r:id="rId22"/>
    <p:sldId id="3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1" d="100"/>
          <a:sy n="211" d="100"/>
        </p:scale>
        <p:origin x="-2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71" d="100"/>
          <a:sy n="171" d="100"/>
        </p:scale>
        <p:origin x="-648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5E662-A2B1-4523-BD94-38A99EF4CD74}" type="datetimeFigureOut">
              <a:rPr lang="en-IN" smtClean="0"/>
              <a:pPr/>
              <a:t>28/09/16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B605-2DC7-4E35-B8BF-5AA316B7AF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5158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F64E6-470E-4D2A-9DB1-19C147F5044F}" type="datetimeFigureOut">
              <a:rPr lang="en-IN" smtClean="0"/>
              <a:pPr/>
              <a:t>28/09/16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F63AA-C6E4-489F-A16E-76D398F630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379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7F4-5D27-4006-8DEE-A53AF13C5523}" type="datetimeFigureOut">
              <a:rPr lang="en-IN" smtClean="0"/>
              <a:pPr/>
              <a:t>28/09/16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B79D-918E-4C1D-853C-D768DE55324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7F4-5D27-4006-8DEE-A53AF13C5523}" type="datetimeFigureOut">
              <a:rPr lang="en-IN" smtClean="0"/>
              <a:pPr/>
              <a:t>28/09/16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B79D-918E-4C1D-853C-D768DE55324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7F4-5D27-4006-8DEE-A53AF13C5523}" type="datetimeFigureOut">
              <a:rPr lang="en-IN" smtClean="0"/>
              <a:pPr/>
              <a:t>28/09/16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B79D-918E-4C1D-853C-D768DE55324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7F4-5D27-4006-8DEE-A53AF13C5523}" type="datetimeFigureOut">
              <a:rPr lang="en-IN" smtClean="0"/>
              <a:pPr/>
              <a:t>28/09/16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B79D-918E-4C1D-853C-D768DE55324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7F4-5D27-4006-8DEE-A53AF13C5523}" type="datetimeFigureOut">
              <a:rPr lang="en-IN" smtClean="0"/>
              <a:pPr/>
              <a:t>28/09/16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B79D-918E-4C1D-853C-D768DE55324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7F4-5D27-4006-8DEE-A53AF13C5523}" type="datetimeFigureOut">
              <a:rPr lang="en-IN" smtClean="0"/>
              <a:pPr/>
              <a:t>28/09/16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B79D-918E-4C1D-853C-D768DE55324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7F4-5D27-4006-8DEE-A53AF13C5523}" type="datetimeFigureOut">
              <a:rPr lang="en-IN" smtClean="0"/>
              <a:pPr/>
              <a:t>28/09/16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B79D-918E-4C1D-853C-D768DE55324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7F4-5D27-4006-8DEE-A53AF13C5523}" type="datetimeFigureOut">
              <a:rPr lang="en-IN" smtClean="0"/>
              <a:pPr/>
              <a:t>28/09/16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B79D-918E-4C1D-853C-D768DE55324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7F4-5D27-4006-8DEE-A53AF13C5523}" type="datetimeFigureOut">
              <a:rPr lang="en-IN" smtClean="0"/>
              <a:pPr/>
              <a:t>28/09/16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B79D-918E-4C1D-853C-D768DE55324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7F4-5D27-4006-8DEE-A53AF13C5523}" type="datetimeFigureOut">
              <a:rPr lang="en-IN" smtClean="0"/>
              <a:pPr/>
              <a:t>28/09/16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B79D-918E-4C1D-853C-D768DE55324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7F4-5D27-4006-8DEE-A53AF13C5523}" type="datetimeFigureOut">
              <a:rPr lang="en-IN" smtClean="0"/>
              <a:pPr/>
              <a:t>28/09/16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B79D-918E-4C1D-853C-D768DE55324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57F4-5D27-4006-8DEE-A53AF13C5523}" type="datetimeFigureOut">
              <a:rPr lang="en-IN" smtClean="0"/>
              <a:pPr/>
              <a:t>28/09/16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0B79D-918E-4C1D-853C-D768DE55324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file:///D:\DesktopAugaust2015\physioncon\capability.mp4" TargetMode="External"/><Relationship Id="rId4" Type="http://schemas.openxmlformats.org/officeDocument/2006/relationships/video" Target="file:///D:\DesktopAugaust2015\physioncon\capability.mp4" TargetMode="Externa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1" Type="http://schemas.microsoft.com/office/2007/relationships/media" Target="file:///D:\DesktopAugaust2015\physioncon\Negativity.mp4" TargetMode="External"/><Relationship Id="rId2" Type="http://schemas.openxmlformats.org/officeDocument/2006/relationships/video" Target="file:///D:\DesktopAugaust2015\physioncon\Negativity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file://localhost/Users/manovikas/Documents/Resources/Resources/PBS/attachment1.mp4" TargetMode="External"/><Relationship Id="rId2" Type="http://schemas.openxmlformats.org/officeDocument/2006/relationships/video" Target="file://localhost/Users/manovikas/Documents/Resources/Resources/PBS/attachment1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Supporting Positive </a:t>
            </a:r>
            <a:r>
              <a:rPr lang="en-US" dirty="0" smtClean="0"/>
              <a:t>Behaviors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Four Categories of Basic Trust</a:t>
            </a:r>
          </a:p>
        </p:txBody>
      </p:sp>
      <p:sp>
        <p:nvSpPr>
          <p:cNvPr id="100355" name="Line 2"/>
          <p:cNvSpPr>
            <a:spLocks noChangeShapeType="1"/>
          </p:cNvSpPr>
          <p:nvPr/>
        </p:nvSpPr>
        <p:spPr bwMode="auto">
          <a:xfrm rot="10800000" flipH="1">
            <a:off x="303610" y="2348508"/>
            <a:ext cx="8536781" cy="17859"/>
          </a:xfrm>
          <a:prstGeom prst="line">
            <a:avLst/>
          </a:prstGeom>
          <a:noFill/>
          <a:ln w="63500">
            <a:solidFill>
              <a:srgbClr val="6D6D6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00356" name="Rectangle 3"/>
          <p:cNvSpPr>
            <a:spLocks/>
          </p:cNvSpPr>
          <p:nvPr/>
        </p:nvSpPr>
        <p:spPr bwMode="auto">
          <a:xfrm>
            <a:off x="3827488" y="2473434"/>
            <a:ext cx="97469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Self Trust</a:t>
            </a:r>
          </a:p>
        </p:txBody>
      </p:sp>
      <p:sp>
        <p:nvSpPr>
          <p:cNvPr id="100357" name="Rectangle 4"/>
          <p:cNvSpPr>
            <a:spLocks/>
          </p:cNvSpPr>
          <p:nvPr/>
        </p:nvSpPr>
        <p:spPr bwMode="auto">
          <a:xfrm>
            <a:off x="7105799" y="2468969"/>
            <a:ext cx="115422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Other Trust</a:t>
            </a:r>
          </a:p>
        </p:txBody>
      </p:sp>
      <p:sp>
        <p:nvSpPr>
          <p:cNvPr id="100358" name="Line 5"/>
          <p:cNvSpPr>
            <a:spLocks noChangeShapeType="1"/>
          </p:cNvSpPr>
          <p:nvPr/>
        </p:nvSpPr>
        <p:spPr bwMode="auto">
          <a:xfrm rot="10800000" flipH="1">
            <a:off x="303610" y="2768203"/>
            <a:ext cx="8536781" cy="16744"/>
          </a:xfrm>
          <a:prstGeom prst="line">
            <a:avLst/>
          </a:prstGeom>
          <a:noFill/>
          <a:ln w="63500">
            <a:solidFill>
              <a:srgbClr val="6D6D6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00359" name="Rectangle 6"/>
          <p:cNvSpPr>
            <a:spLocks/>
          </p:cNvSpPr>
          <p:nvPr/>
        </p:nvSpPr>
        <p:spPr bwMode="auto">
          <a:xfrm>
            <a:off x="4059660" y="3214598"/>
            <a:ext cx="47448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High</a:t>
            </a:r>
          </a:p>
        </p:txBody>
      </p:sp>
      <p:sp>
        <p:nvSpPr>
          <p:cNvPr id="100360" name="Rectangle 7"/>
          <p:cNvSpPr>
            <a:spLocks/>
          </p:cNvSpPr>
          <p:nvPr/>
        </p:nvSpPr>
        <p:spPr bwMode="auto">
          <a:xfrm>
            <a:off x="7492008" y="3214598"/>
            <a:ext cx="47448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High</a:t>
            </a:r>
          </a:p>
        </p:txBody>
      </p:sp>
      <p:sp>
        <p:nvSpPr>
          <p:cNvPr id="100361" name="Rectangle 8"/>
          <p:cNvSpPr>
            <a:spLocks/>
          </p:cNvSpPr>
          <p:nvPr/>
        </p:nvSpPr>
        <p:spPr bwMode="auto">
          <a:xfrm>
            <a:off x="358304" y="3165574"/>
            <a:ext cx="2152055" cy="375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1687"/>
              </a:spcBef>
            </a:pPr>
            <a:r>
              <a:rPr lang="en-US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Secure Attachment</a:t>
            </a:r>
          </a:p>
        </p:txBody>
      </p:sp>
      <p:sp>
        <p:nvSpPr>
          <p:cNvPr id="100362" name="Rectangle 9"/>
          <p:cNvSpPr>
            <a:spLocks/>
          </p:cNvSpPr>
          <p:nvPr/>
        </p:nvSpPr>
        <p:spPr bwMode="auto">
          <a:xfrm>
            <a:off x="437555" y="3902273"/>
            <a:ext cx="2000250" cy="375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1687"/>
              </a:spcBef>
            </a:pPr>
            <a:r>
              <a:rPr lang="en-US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Insecure</a:t>
            </a:r>
          </a:p>
        </p:txBody>
      </p:sp>
      <p:sp>
        <p:nvSpPr>
          <p:cNvPr id="100363" name="Rectangle 10"/>
          <p:cNvSpPr>
            <a:spLocks/>
          </p:cNvSpPr>
          <p:nvPr/>
        </p:nvSpPr>
        <p:spPr bwMode="auto">
          <a:xfrm>
            <a:off x="437555" y="4540746"/>
            <a:ext cx="2402086" cy="383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1687"/>
              </a:spcBef>
            </a:pPr>
            <a:r>
              <a:rPr lang="en-US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Anxious / Ambivalent</a:t>
            </a:r>
          </a:p>
        </p:txBody>
      </p:sp>
      <p:sp>
        <p:nvSpPr>
          <p:cNvPr id="100364" name="Rectangle 11"/>
          <p:cNvSpPr>
            <a:spLocks/>
          </p:cNvSpPr>
          <p:nvPr/>
        </p:nvSpPr>
        <p:spPr bwMode="auto">
          <a:xfrm>
            <a:off x="437555" y="5197078"/>
            <a:ext cx="2402086" cy="383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1687"/>
              </a:spcBef>
            </a:pPr>
            <a:r>
              <a:rPr lang="en-US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Avoidant</a:t>
            </a:r>
          </a:p>
        </p:txBody>
      </p:sp>
      <p:sp>
        <p:nvSpPr>
          <p:cNvPr id="100365" name="Rectangle 12"/>
          <p:cNvSpPr>
            <a:spLocks/>
          </p:cNvSpPr>
          <p:nvPr/>
        </p:nvSpPr>
        <p:spPr bwMode="auto">
          <a:xfrm>
            <a:off x="437555" y="5848945"/>
            <a:ext cx="2402086" cy="383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1687"/>
              </a:spcBef>
            </a:pPr>
            <a:r>
              <a:rPr lang="en-US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Disorganized</a:t>
            </a:r>
          </a:p>
        </p:txBody>
      </p:sp>
      <p:sp>
        <p:nvSpPr>
          <p:cNvPr id="100366" name="Rectangle 13"/>
          <p:cNvSpPr>
            <a:spLocks/>
          </p:cNvSpPr>
          <p:nvPr/>
        </p:nvSpPr>
        <p:spPr bwMode="auto">
          <a:xfrm>
            <a:off x="4078635" y="4696926"/>
            <a:ext cx="42319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Low</a:t>
            </a:r>
          </a:p>
        </p:txBody>
      </p:sp>
      <p:sp>
        <p:nvSpPr>
          <p:cNvPr id="100367" name="Rectangle 14"/>
          <p:cNvSpPr>
            <a:spLocks/>
          </p:cNvSpPr>
          <p:nvPr/>
        </p:nvSpPr>
        <p:spPr bwMode="auto">
          <a:xfrm>
            <a:off x="4063008" y="5348793"/>
            <a:ext cx="47448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High</a:t>
            </a:r>
          </a:p>
        </p:txBody>
      </p:sp>
      <p:sp>
        <p:nvSpPr>
          <p:cNvPr id="100368" name="Rectangle 15"/>
          <p:cNvSpPr>
            <a:spLocks/>
          </p:cNvSpPr>
          <p:nvPr/>
        </p:nvSpPr>
        <p:spPr bwMode="auto">
          <a:xfrm>
            <a:off x="4078635" y="6000661"/>
            <a:ext cx="42319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Low</a:t>
            </a:r>
          </a:p>
        </p:txBody>
      </p:sp>
      <p:sp>
        <p:nvSpPr>
          <p:cNvPr id="100369" name="Rectangle 16"/>
          <p:cNvSpPr>
            <a:spLocks/>
          </p:cNvSpPr>
          <p:nvPr/>
        </p:nvSpPr>
        <p:spPr bwMode="auto">
          <a:xfrm>
            <a:off x="7492008" y="4696926"/>
            <a:ext cx="47448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High</a:t>
            </a:r>
          </a:p>
        </p:txBody>
      </p:sp>
      <p:sp>
        <p:nvSpPr>
          <p:cNvPr id="100370" name="Rectangle 17"/>
          <p:cNvSpPr>
            <a:spLocks/>
          </p:cNvSpPr>
          <p:nvPr/>
        </p:nvSpPr>
        <p:spPr bwMode="auto">
          <a:xfrm>
            <a:off x="7507635" y="5348793"/>
            <a:ext cx="42319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Low</a:t>
            </a:r>
          </a:p>
        </p:txBody>
      </p:sp>
      <p:sp>
        <p:nvSpPr>
          <p:cNvPr id="100371" name="Rectangle 18"/>
          <p:cNvSpPr>
            <a:spLocks/>
          </p:cNvSpPr>
          <p:nvPr/>
        </p:nvSpPr>
        <p:spPr bwMode="auto">
          <a:xfrm>
            <a:off x="7507635" y="6000661"/>
            <a:ext cx="42319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2398572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15834" y="385167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23528" y="1124744"/>
            <a:ext cx="882047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b="1" u="sng" dirty="0" smtClean="0">
                <a:solidFill>
                  <a:srgbClr val="FF0000"/>
                </a:solidFill>
                <a:latin typeface="Arial" charset="0"/>
              </a:rPr>
              <a:t>Attachment</a:t>
            </a:r>
            <a:r>
              <a:rPr lang="en-US" sz="3200" b="1" u="sng" dirty="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3200" b="1" dirty="0">
                <a:latin typeface="Arial" charset="0"/>
              </a:rPr>
              <a:t> </a:t>
            </a:r>
            <a:endParaRPr lang="en-US" sz="3200" b="1" dirty="0" smtClean="0"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3200" dirty="0" smtClean="0">
                <a:latin typeface="Arial" charset="0"/>
              </a:rPr>
              <a:t>	a </a:t>
            </a:r>
            <a:r>
              <a:rPr lang="en-US" sz="3200" dirty="0">
                <a:latin typeface="Arial" charset="0"/>
              </a:rPr>
              <a:t>close emotional relationship between two persons characterized by….</a:t>
            </a:r>
          </a:p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	1.  Mutual affection</a:t>
            </a:r>
          </a:p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	2.  Frequent interaction and </a:t>
            </a:r>
            <a:r>
              <a:rPr lang="en-US" sz="3200" dirty="0" smtClean="0">
                <a:latin typeface="Arial" charset="0"/>
              </a:rPr>
              <a:t>close proximity</a:t>
            </a:r>
            <a:endParaRPr lang="en-US" sz="3200" dirty="0"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	3.  Selectivity</a:t>
            </a:r>
            <a:endParaRPr lang="en-US" sz="3200" u="sng" dirty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457200" indent="-457200" algn="ctr">
              <a:spcBef>
                <a:spcPct val="50000"/>
              </a:spcBef>
            </a:pPr>
            <a:r>
              <a:rPr lang="en-US" sz="4400" b="1" dirty="0" smtClean="0">
                <a:latin typeface="Arial" charset="0"/>
              </a:rPr>
              <a:t>EMOTIONAL DEVELOPMENT</a:t>
            </a:r>
            <a:endParaRPr lang="en-US" sz="4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4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2674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Copyright Dr Dianne Camilleri (June 2014)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19266" y="601599"/>
            <a:ext cx="6967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FF6600"/>
                </a:solidFill>
                <a:cs typeface="Calibri"/>
              </a:rPr>
              <a:t>Attachment Theory – </a:t>
            </a:r>
            <a:r>
              <a:rPr lang="en-AU" sz="2800" b="1" dirty="0" smtClean="0">
                <a:solidFill>
                  <a:srgbClr val="FF6600"/>
                </a:solidFill>
                <a:cs typeface="Calibri"/>
              </a:rPr>
              <a:t>Characteristics</a:t>
            </a:r>
            <a:endParaRPr lang="en-AU" sz="2800" b="1" dirty="0">
              <a:solidFill>
                <a:srgbClr val="FF6600"/>
              </a:solidFill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176" y="1926210"/>
            <a:ext cx="821764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en-AU" sz="2000" dirty="0" smtClean="0">
                <a:latin typeface="Arial"/>
                <a:cs typeface="Arial"/>
              </a:rPr>
              <a:t>Attachment theory has its origins with John </a:t>
            </a:r>
            <a:r>
              <a:rPr lang="en-AU" sz="2000" dirty="0" smtClean="0">
                <a:latin typeface="Arial"/>
                <a:cs typeface="Arial"/>
              </a:rPr>
              <a:t>Bowl by.</a:t>
            </a:r>
            <a:endParaRPr lang="en-AU" sz="2000" dirty="0" smtClean="0">
              <a:latin typeface="Arial"/>
              <a:cs typeface="Arial"/>
            </a:endParaRPr>
          </a:p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en-AU" sz="2000" dirty="0" smtClean="0">
                <a:latin typeface="Arial"/>
                <a:cs typeface="Arial"/>
              </a:rPr>
              <a:t>Four key characteristics of attachment:</a:t>
            </a:r>
          </a:p>
          <a:p>
            <a:pPr marL="800100" lvl="1" indent="-342900" algn="just">
              <a:spcAft>
                <a:spcPts val="600"/>
              </a:spcAft>
              <a:buFont typeface="Arial"/>
              <a:buChar char="•"/>
            </a:pPr>
            <a:r>
              <a:rPr lang="en-AU" sz="2000" dirty="0">
                <a:latin typeface="Arial"/>
                <a:cs typeface="Arial"/>
              </a:rPr>
              <a:t>(1) </a:t>
            </a:r>
            <a:r>
              <a:rPr lang="en-AU" sz="2000" u="sng" dirty="0">
                <a:latin typeface="Arial"/>
                <a:cs typeface="Arial"/>
              </a:rPr>
              <a:t>proximity maintenance</a:t>
            </a:r>
            <a:r>
              <a:rPr lang="en-AU" sz="2000" dirty="0">
                <a:latin typeface="Arial"/>
                <a:cs typeface="Arial"/>
              </a:rPr>
              <a:t> (wanting to be physically near to the persons we are closest to)</a:t>
            </a:r>
            <a:r>
              <a:rPr lang="en-AU" sz="2000" dirty="0" smtClean="0">
                <a:latin typeface="Arial"/>
                <a:cs typeface="Arial"/>
              </a:rPr>
              <a:t>;</a:t>
            </a:r>
          </a:p>
          <a:p>
            <a:pPr marL="800100" lvl="1" indent="-342900" algn="just">
              <a:spcAft>
                <a:spcPts val="600"/>
              </a:spcAft>
              <a:buFont typeface="Arial"/>
              <a:buChar char="•"/>
            </a:pPr>
            <a:r>
              <a:rPr lang="en-AU" sz="2000" dirty="0" smtClean="0">
                <a:latin typeface="Arial"/>
                <a:cs typeface="Arial"/>
              </a:rPr>
              <a:t>(</a:t>
            </a:r>
            <a:r>
              <a:rPr lang="en-AU" sz="2000" dirty="0">
                <a:latin typeface="Arial"/>
                <a:cs typeface="Arial"/>
              </a:rPr>
              <a:t>2) </a:t>
            </a:r>
            <a:r>
              <a:rPr lang="en-AU" sz="2000" u="sng" dirty="0" smtClean="0">
                <a:latin typeface="Arial"/>
                <a:cs typeface="Arial"/>
              </a:rPr>
              <a:t>safe </a:t>
            </a:r>
            <a:r>
              <a:rPr lang="en-AU" sz="2000" u="sng" dirty="0">
                <a:latin typeface="Arial"/>
                <a:cs typeface="Arial"/>
              </a:rPr>
              <a:t>haven</a:t>
            </a:r>
            <a:r>
              <a:rPr lang="en-AU" sz="2000" dirty="0">
                <a:latin typeface="Arial"/>
                <a:cs typeface="Arial"/>
              </a:rPr>
              <a:t> (returning to attachment figure when feeling frightened or sense of threat (perceived or real))</a:t>
            </a:r>
            <a:r>
              <a:rPr lang="en-AU" sz="2000" dirty="0" smtClean="0">
                <a:latin typeface="Arial"/>
                <a:cs typeface="Arial"/>
              </a:rPr>
              <a:t>;</a:t>
            </a:r>
          </a:p>
          <a:p>
            <a:pPr marL="800100" lvl="1" indent="-342900" algn="just">
              <a:spcAft>
                <a:spcPts val="600"/>
              </a:spcAft>
              <a:buFont typeface="Arial"/>
              <a:buChar char="•"/>
            </a:pPr>
            <a:r>
              <a:rPr lang="en-AU" sz="2000" dirty="0" smtClean="0">
                <a:latin typeface="Arial"/>
                <a:cs typeface="Arial"/>
              </a:rPr>
              <a:t>(</a:t>
            </a:r>
            <a:r>
              <a:rPr lang="en-AU" sz="2000" dirty="0">
                <a:latin typeface="Arial"/>
                <a:cs typeface="Arial"/>
              </a:rPr>
              <a:t>3) </a:t>
            </a:r>
            <a:r>
              <a:rPr lang="en-AU" sz="2000" u="sng" dirty="0">
                <a:latin typeface="Arial"/>
                <a:cs typeface="Arial"/>
              </a:rPr>
              <a:t>secure base</a:t>
            </a:r>
            <a:r>
              <a:rPr lang="en-AU" sz="2000" dirty="0">
                <a:latin typeface="Arial"/>
                <a:cs typeface="Arial"/>
              </a:rPr>
              <a:t> (the attachment figure represents a secure base from which the child can explore their environment and other relationships</a:t>
            </a:r>
            <a:r>
              <a:rPr lang="en-AU" sz="2000" dirty="0" smtClean="0">
                <a:latin typeface="Arial"/>
                <a:cs typeface="Arial"/>
              </a:rPr>
              <a:t>;</a:t>
            </a:r>
          </a:p>
          <a:p>
            <a:pPr marL="800100" lvl="1" indent="-342900" algn="just">
              <a:spcAft>
                <a:spcPts val="600"/>
              </a:spcAft>
              <a:buFont typeface="Arial"/>
              <a:buChar char="•"/>
            </a:pPr>
            <a:r>
              <a:rPr lang="en-AU" sz="2000" dirty="0" smtClean="0">
                <a:latin typeface="Arial"/>
                <a:cs typeface="Arial"/>
              </a:rPr>
              <a:t>(</a:t>
            </a:r>
            <a:r>
              <a:rPr lang="en-AU" sz="2000" dirty="0">
                <a:latin typeface="Arial"/>
                <a:cs typeface="Arial"/>
              </a:rPr>
              <a:t>4) </a:t>
            </a:r>
            <a:r>
              <a:rPr lang="en-AU" sz="2000" u="sng" dirty="0">
                <a:latin typeface="Arial"/>
                <a:cs typeface="Arial"/>
              </a:rPr>
              <a:t>separation distress</a:t>
            </a:r>
            <a:r>
              <a:rPr lang="en-AU" sz="2000" dirty="0">
                <a:latin typeface="Arial"/>
                <a:cs typeface="Arial"/>
              </a:rPr>
              <a:t> (anxiety when attachment figure is absent).</a:t>
            </a:r>
            <a:r>
              <a:rPr lang="en-AU" sz="2000" dirty="0" smtClean="0">
                <a:effectLst/>
                <a:latin typeface="Arial"/>
                <a:cs typeface="Arial"/>
              </a:rPr>
              <a:t> </a:t>
            </a:r>
            <a:endParaRPr lang="en-AU" sz="2000" dirty="0">
              <a:latin typeface="Arial"/>
              <a:cs typeface="Arial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9961" t="5251" r="6250"/>
          <a:stretch>
            <a:fillRect/>
          </a:stretch>
        </p:blipFill>
        <p:spPr bwMode="auto">
          <a:xfrm>
            <a:off x="71438" y="357188"/>
            <a:ext cx="885825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84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/>
              <a:t>A journey of ideas: a resilience framework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700213"/>
            <a:ext cx="7777163" cy="4968875"/>
          </a:xfrm>
        </p:spPr>
        <p:txBody>
          <a:bodyPr rtlCol="0">
            <a:normAutofit fontScale="70000" lnSpcReduction="20000"/>
          </a:bodyPr>
          <a:lstStyle/>
          <a:p>
            <a:pPr marL="0" lvl="2" indent="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900" b="1" i="1" dirty="0" smtClean="0"/>
              <a:t>‘Resilience is ordinary magic’</a:t>
            </a:r>
            <a:endParaRPr lang="en-GB" sz="2900" b="1" dirty="0" smtClean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900" dirty="0" smtClean="0"/>
              <a:t>Overcoming the odds, coping and recovery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900" dirty="0" smtClean="0"/>
              <a:t>Ecological perspective – individual development and social context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900" dirty="0" smtClean="0"/>
              <a:t>Gives coherence to ideas discussed above: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900" dirty="0" smtClean="0"/>
              <a:t>Promoting resilience through: 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 smtClean="0"/>
              <a:t>Attachment</a:t>
            </a:r>
            <a:r>
              <a:rPr lang="en-GB" dirty="0"/>
              <a:t>. stability, continuity; 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Positive sense of identity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Promotion of education, health and welfare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Social transition – gradual and extended; 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Supporting pathways to adulthood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Across the life course - in care, leaving and after care, and; 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Through universal and selective services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7630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</a:t>
            </a:r>
            <a:r>
              <a:rPr lang="en-US" dirty="0" smtClean="0"/>
              <a:t>Behavior </a:t>
            </a:r>
            <a:r>
              <a:rPr lang="en-US" dirty="0" smtClean="0"/>
              <a:t>has a Cause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CHANGE OF SCENE: </a:t>
            </a:r>
            <a:r>
              <a:rPr lang="en-US" dirty="0" smtClean="0"/>
              <a:t>hoping the </a:t>
            </a:r>
            <a:r>
              <a:rPr lang="en-US" dirty="0" smtClean="0"/>
              <a:t>behavior </a:t>
            </a:r>
            <a:r>
              <a:rPr lang="en-US" dirty="0" smtClean="0"/>
              <a:t>will not happen again</a:t>
            </a:r>
            <a:endParaRPr lang="en-IN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ATTENTION:</a:t>
            </a:r>
            <a:r>
              <a:rPr lang="en-US" dirty="0" smtClean="0"/>
              <a:t> get others to pay attention, even if that attention is negative. </a:t>
            </a:r>
            <a:endParaRPr lang="en-IN" dirty="0" smtClean="0"/>
          </a:p>
          <a:p>
            <a:pPr lvl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AVOIDANCE: </a:t>
            </a:r>
            <a:r>
              <a:rPr lang="en-US" dirty="0" smtClean="0"/>
              <a:t>avoid doing a task</a:t>
            </a:r>
            <a:endParaRPr lang="en-IN" dirty="0" smtClean="0"/>
          </a:p>
          <a:p>
            <a:pPr lvl="0"/>
            <a:r>
              <a:rPr lang="en-US" b="1" dirty="0" smtClean="0">
                <a:solidFill>
                  <a:srgbClr val="00B050"/>
                </a:solidFill>
              </a:rPr>
              <a:t>REWARD: </a:t>
            </a:r>
            <a:r>
              <a:rPr lang="en-US" dirty="0" smtClean="0"/>
              <a:t>receive rewards after a </a:t>
            </a:r>
            <a:r>
              <a:rPr lang="en-US" dirty="0" smtClean="0"/>
              <a:t>behavior 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421521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when a problem occurs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You Should:  </a:t>
            </a:r>
            <a:endParaRPr lang="en-IN" dirty="0" smtClean="0"/>
          </a:p>
          <a:p>
            <a:pPr lvl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REMAIN CALM: </a:t>
            </a:r>
            <a:r>
              <a:rPr lang="en-US" dirty="0" smtClean="0"/>
              <a:t>communicate before, during and after the behavior</a:t>
            </a:r>
            <a:endParaRPr lang="en-IN" dirty="0" smtClean="0"/>
          </a:p>
          <a:p>
            <a:pPr lvl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RE-DIRECT: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interaction to another activity</a:t>
            </a:r>
            <a:endParaRPr lang="en-IN" dirty="0" smtClean="0"/>
          </a:p>
          <a:p>
            <a:pPr lvl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REWARD: </a:t>
            </a:r>
            <a:r>
              <a:rPr lang="en-US" dirty="0" smtClean="0"/>
              <a:t>Reward should begin immediately. Do not wait for the person to calm down</a:t>
            </a:r>
            <a:endParaRPr lang="en-IN" dirty="0" smtClean="0"/>
          </a:p>
          <a:p>
            <a:pPr lvl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RE-GROUP 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think about what happened before, during the after the situation. Discuss the situation with other staff. 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05470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We Make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556792"/>
            <a:ext cx="7139136" cy="45259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BE MORE</a:t>
            </a:r>
            <a:r>
              <a:rPr lang="en-US" sz="1600" dirty="0" smtClean="0"/>
              <a:t>				</a:t>
            </a:r>
            <a:r>
              <a:rPr lang="en-US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AND LESS</a:t>
            </a:r>
            <a:endParaRPr lang="en-IN" sz="1600" dirty="0" smtClean="0"/>
          </a:p>
          <a:p>
            <a:pPr>
              <a:lnSpc>
                <a:spcPct val="170000"/>
              </a:lnSpc>
              <a:buNone/>
            </a:pPr>
            <a:r>
              <a:rPr lang="en-US" sz="1600" dirty="0" smtClean="0"/>
              <a:t>Supportive				Controlling </a:t>
            </a:r>
            <a:endParaRPr lang="en-IN" sz="1600" dirty="0" smtClean="0"/>
          </a:p>
          <a:p>
            <a:pPr>
              <a:lnSpc>
                <a:spcPct val="170000"/>
              </a:lnSpc>
              <a:buNone/>
            </a:pPr>
            <a:r>
              <a:rPr lang="en-US" sz="1600" dirty="0" smtClean="0"/>
              <a:t>Accepting 				Contingent </a:t>
            </a:r>
            <a:endParaRPr lang="en-IN" sz="1600" dirty="0" smtClean="0"/>
          </a:p>
          <a:p>
            <a:pPr>
              <a:lnSpc>
                <a:spcPct val="170000"/>
              </a:lnSpc>
              <a:buNone/>
            </a:pPr>
            <a:r>
              <a:rPr lang="en-US" sz="1600" dirty="0" smtClean="0"/>
              <a:t>Tolerating 				Judgmental</a:t>
            </a:r>
            <a:endParaRPr lang="en-IN" sz="1600" dirty="0" smtClean="0"/>
          </a:p>
          <a:p>
            <a:pPr>
              <a:lnSpc>
                <a:spcPct val="170000"/>
              </a:lnSpc>
              <a:buNone/>
            </a:pPr>
            <a:r>
              <a:rPr lang="en-US" sz="1600" dirty="0" smtClean="0"/>
              <a:t>Co – participatory 				verbally Directive </a:t>
            </a:r>
            <a:endParaRPr lang="en-IN" sz="1600" dirty="0" smtClean="0"/>
          </a:p>
          <a:p>
            <a:pPr>
              <a:lnSpc>
                <a:spcPct val="120000"/>
              </a:lnSpc>
              <a:buNone/>
            </a:pPr>
            <a:r>
              <a:rPr lang="en-US" sz="1600" dirty="0" smtClean="0"/>
              <a:t>Guiding/ Directive				Questioning</a:t>
            </a:r>
            <a:endParaRPr lang="en-IN" sz="1600" dirty="0" smtClean="0"/>
          </a:p>
          <a:p>
            <a:pPr>
              <a:lnSpc>
                <a:spcPct val="120000"/>
              </a:lnSpc>
              <a:buNone/>
            </a:pPr>
            <a:r>
              <a:rPr lang="en-US" sz="1600" dirty="0" smtClean="0"/>
              <a:t>“Let’s….”					“Do You Want” </a:t>
            </a:r>
            <a:endParaRPr lang="en-IN" sz="1600" dirty="0" smtClean="0"/>
          </a:p>
          <a:p>
            <a:pPr>
              <a:lnSpc>
                <a:spcPct val="170000"/>
              </a:lnSpc>
              <a:buNone/>
            </a:pPr>
            <a:r>
              <a:rPr lang="en-US" sz="1600" dirty="0" smtClean="0"/>
              <a:t>Flexible					Rigid </a:t>
            </a:r>
            <a:endParaRPr lang="en-IN" sz="1600" dirty="0" smtClean="0"/>
          </a:p>
          <a:p>
            <a:pPr>
              <a:lnSpc>
                <a:spcPct val="170000"/>
              </a:lnSpc>
              <a:buNone/>
            </a:pPr>
            <a:r>
              <a:rPr lang="en-US" sz="1600" dirty="0" smtClean="0"/>
              <a:t>Empowering 				Dominating </a:t>
            </a:r>
            <a:endParaRPr lang="en-IN" sz="1600" dirty="0" smtClean="0"/>
          </a:p>
          <a:p>
            <a:pPr>
              <a:lnSpc>
                <a:spcPct val="120000"/>
              </a:lnSpc>
              <a:buNone/>
            </a:pPr>
            <a:r>
              <a:rPr lang="en-US" sz="1600" dirty="0" smtClean="0"/>
              <a:t>A Friend showing 				Staff in position </a:t>
            </a:r>
            <a:endParaRPr lang="en-IN" sz="1600" dirty="0" smtClean="0"/>
          </a:p>
          <a:p>
            <a:pPr>
              <a:lnSpc>
                <a:spcPct val="120000"/>
              </a:lnSpc>
              <a:buNone/>
            </a:pPr>
            <a:r>
              <a:rPr lang="en-US" sz="1600" dirty="0" smtClean="0"/>
              <a:t>Mutual Respect				of Authority </a:t>
            </a:r>
            <a:endParaRPr lang="en-IN" sz="1600" dirty="0" smtClean="0"/>
          </a:p>
        </p:txBody>
      </p:sp>
      <p:sp>
        <p:nvSpPr>
          <p:cNvPr id="4" name="Up Arrow 3"/>
          <p:cNvSpPr/>
          <p:nvPr/>
        </p:nvSpPr>
        <p:spPr>
          <a:xfrm>
            <a:off x="-36512" y="1124744"/>
            <a:ext cx="4355976" cy="5328592"/>
          </a:xfrm>
          <a:prstGeom prst="up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Up Arrow 4"/>
          <p:cNvSpPr/>
          <p:nvPr/>
        </p:nvSpPr>
        <p:spPr>
          <a:xfrm flipV="1">
            <a:off x="4355976" y="1628800"/>
            <a:ext cx="4536504" cy="504056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11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B</a:t>
            </a:r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2602632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ANTECEDENT</a:t>
            </a:r>
            <a:r>
              <a:rPr lang="en-US" b="1" dirty="0" smtClean="0"/>
              <a:t> 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	You write down what happened 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	Before you saw the </a:t>
            </a:r>
            <a:r>
              <a:rPr lang="en-US" dirty="0" smtClean="0"/>
              <a:t>behavior.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	What was person doing? 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	Who were they with?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347864" y="1628800"/>
            <a:ext cx="194421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BEHAVIOR</a:t>
            </a:r>
            <a:endParaRPr lang="en-IN" sz="25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	You describe behavior </a:t>
            </a:r>
            <a:endParaRPr lang="en-IN" sz="2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152" y="1628800"/>
            <a:ext cx="295232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CONSEQUNCE</a:t>
            </a:r>
            <a:endParaRPr lang="en-IN" sz="25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	You describe what happens just after or as result of the behavior? </a:t>
            </a:r>
            <a:endParaRPr lang="en-IN" sz="2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John Keats – 1795-1821</a:t>
            </a:r>
            <a:br>
              <a:rPr lang="en-IN" dirty="0" smtClean="0"/>
            </a:br>
            <a:r>
              <a:rPr lang="en-IN" sz="2700" dirty="0" smtClean="0"/>
              <a:t>Second generation of Romantic poet</a:t>
            </a:r>
            <a:endParaRPr lang="en-IN" dirty="0"/>
          </a:p>
        </p:txBody>
      </p:sp>
      <p:pic>
        <p:nvPicPr>
          <p:cNvPr id="1026" name="Picture 2" descr="C:\Users\dell\Desktop\physioncon\joh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1772816"/>
            <a:ext cx="5448300" cy="340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56176" y="4149080"/>
            <a:ext cx="2736304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400" dirty="0" smtClean="0"/>
              <a:t>He once coined in a short letter to his brothers, 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373216"/>
            <a:ext cx="8434873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sz="7200" b="1" dirty="0" smtClean="0"/>
              <a:t>“Negative Capability”</a:t>
            </a:r>
            <a:endParaRPr lang="en-IN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1772816"/>
            <a:ext cx="2581156" cy="1338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700" b="1" dirty="0" smtClean="0"/>
              <a:t>Life is </a:t>
            </a:r>
          </a:p>
          <a:p>
            <a:r>
              <a:rPr lang="en-IN" sz="2700" b="1" dirty="0" smtClean="0"/>
              <a:t>nothing short of </a:t>
            </a:r>
          </a:p>
          <a:p>
            <a:r>
              <a:rPr lang="en-IN" sz="2700" b="1" dirty="0" smtClean="0"/>
              <a:t>extraordinary!</a:t>
            </a:r>
            <a:endParaRPr lang="en-IN" sz="2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2852936"/>
            <a:ext cx="1296144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400" b="1" dirty="0"/>
              <a:t>together</a:t>
            </a:r>
            <a:r>
              <a:rPr lang="en-IN" sz="1100" dirty="0" smtClean="0"/>
              <a:t> </a:t>
            </a:r>
            <a:endParaRPr lang="en-IN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003032" y="5733256"/>
            <a:ext cx="414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The ability to remain capable</a:t>
            </a:r>
          </a:p>
          <a:p>
            <a:pPr algn="ctr"/>
            <a:r>
              <a:rPr lang="en-IN" b="1" dirty="0" smtClean="0"/>
              <a:t>Ability to accomplish extraordinary things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5580112" y="2132856"/>
            <a:ext cx="2315057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4000" b="1" dirty="0"/>
              <a:t>Capability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2132856"/>
            <a:ext cx="235923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sz="4000" b="1" dirty="0" smtClean="0"/>
              <a:t>Negativity</a:t>
            </a:r>
            <a:endParaRPr lang="en-IN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539552" y="5949280"/>
            <a:ext cx="2445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should be Empty Space </a:t>
            </a:r>
          </a:p>
        </p:txBody>
      </p:sp>
      <p:pic>
        <p:nvPicPr>
          <p:cNvPr id="2050" name="Picture 2" descr="C:\Users\dell\Desktop\physioncon\malala.jpg"/>
          <p:cNvPicPr>
            <a:picLocks noChangeAspect="1" noChangeArrowheads="1"/>
          </p:cNvPicPr>
          <p:nvPr/>
        </p:nvPicPr>
        <p:blipFill>
          <a:blip r:embed="rId6" cstate="print"/>
          <a:srcRect l="10083" r="11273"/>
          <a:stretch>
            <a:fillRect/>
          </a:stretch>
        </p:blipFill>
        <p:spPr bwMode="auto">
          <a:xfrm>
            <a:off x="5580112" y="2996952"/>
            <a:ext cx="3096344" cy="2619983"/>
          </a:xfrm>
          <a:prstGeom prst="rect">
            <a:avLst/>
          </a:prstGeom>
          <a:noFill/>
        </p:spPr>
      </p:pic>
      <p:pic>
        <p:nvPicPr>
          <p:cNvPr id="2051" name="Picture 3" descr="C:\Users\dell\Desktop\physioncon\empty spa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996952"/>
            <a:ext cx="3168352" cy="2592288"/>
          </a:xfrm>
          <a:prstGeom prst="rect">
            <a:avLst/>
          </a:prstGeom>
          <a:noFill/>
        </p:spPr>
      </p:pic>
      <p:pic>
        <p:nvPicPr>
          <p:cNvPr id="12" name="Negativity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15616" y="188640"/>
            <a:ext cx="2438400" cy="1828800"/>
          </a:xfrm>
          <a:prstGeom prst="rect">
            <a:avLst/>
          </a:prstGeom>
        </p:spPr>
      </p:pic>
      <p:pic>
        <p:nvPicPr>
          <p:cNvPr id="13" name="capability.mp4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508104" y="260648"/>
            <a:ext cx="2438400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79712" y="1556792"/>
            <a:ext cx="64807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err="1" smtClean="0"/>
              <a:t>ve</a:t>
            </a:r>
            <a:endParaRPr lang="en-I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1556792"/>
            <a:ext cx="55406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  <a:r>
              <a:rPr lang="en-US" sz="2000" dirty="0"/>
              <a:t>ve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 fullScrn="1"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Supporting Positive </a:t>
            </a:r>
            <a:r>
              <a:rPr lang="en-US" dirty="0" smtClean="0"/>
              <a:t>Behaviors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Strategies focus on the responses by </a:t>
            </a:r>
            <a:r>
              <a:rPr lang="en-US" dirty="0" smtClean="0"/>
              <a:t>careers </a:t>
            </a:r>
            <a:r>
              <a:rPr lang="en-US" dirty="0" smtClean="0"/>
              <a:t>and staff assist</a:t>
            </a:r>
          </a:p>
          <a:p>
            <a:r>
              <a:rPr lang="en-US" dirty="0" smtClean="0"/>
              <a:t>Acceptable behaviors by providing:</a:t>
            </a:r>
          </a:p>
          <a:p>
            <a:pPr>
              <a:buNone/>
            </a:pPr>
            <a:r>
              <a:rPr lang="en-US" dirty="0" smtClean="0"/>
              <a:t>-  safe</a:t>
            </a:r>
          </a:p>
          <a:p>
            <a:pPr>
              <a:buFontTx/>
              <a:buChar char="-"/>
            </a:pPr>
            <a:r>
              <a:rPr lang="en-US" dirty="0" smtClean="0"/>
              <a:t>Interesting  </a:t>
            </a:r>
          </a:p>
          <a:p>
            <a:pPr>
              <a:buFontTx/>
              <a:buChar char="-"/>
            </a:pPr>
            <a:r>
              <a:rPr lang="en-US" dirty="0" smtClean="0"/>
              <a:t>developmentally appropriate learning experiences and environments</a:t>
            </a:r>
          </a:p>
          <a:p>
            <a:pPr>
              <a:buFontTx/>
              <a:buChar char="-"/>
            </a:pPr>
            <a:r>
              <a:rPr lang="en-US" dirty="0" smtClean="0"/>
              <a:t>fair and consistent rules </a:t>
            </a:r>
          </a:p>
          <a:p>
            <a:pPr>
              <a:buFontTx/>
              <a:buChar char="-"/>
            </a:pPr>
            <a:r>
              <a:rPr lang="en-US" dirty="0" smtClean="0"/>
              <a:t>clear instructions and </a:t>
            </a:r>
          </a:p>
          <a:p>
            <a:pPr>
              <a:buFontTx/>
              <a:buChar char="-"/>
            </a:pPr>
            <a:r>
              <a:rPr lang="en-US" dirty="0" smtClean="0"/>
              <a:t>logical consequences. 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74096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dell\Desktop\physioncon\ques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140398"/>
            <a:ext cx="1375450" cy="17176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698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N" sz="4000" b="1" dirty="0"/>
              <a:t>P</a:t>
            </a:r>
            <a:r>
              <a:rPr lang="en-IN" sz="4000" b="1" dirty="0" smtClean="0"/>
              <a:t>aradigms and Assumption</a:t>
            </a:r>
            <a:endParaRPr lang="en-IN" sz="4000" b="1" dirty="0"/>
          </a:p>
        </p:txBody>
      </p:sp>
      <p:pic>
        <p:nvPicPr>
          <p:cNvPr id="3075" name="Picture 3" descr="C:\Users\dell\Desktop\physioncon\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7093" y="1283225"/>
            <a:ext cx="2267395" cy="2001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6" name="Picture 4" descr="C:\Users\dell\Desktop\physioncon\paradig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6336704" cy="216024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520" y="364502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/>
              <a:t>Man’s search for meaning is the primary motivation in his life </a:t>
            </a:r>
            <a:endParaRPr lang="en-I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464" y="4221088"/>
            <a:ext cx="8925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dirty="0" smtClean="0"/>
              <a:t>When people see some things as beautiful, other things become ugly. </a:t>
            </a:r>
          </a:p>
          <a:p>
            <a:pPr algn="ctr"/>
            <a:r>
              <a:rPr lang="en-IN" sz="2400" dirty="0" smtClean="0"/>
              <a:t>When people see some things as good, other things become bad.</a:t>
            </a:r>
            <a:endParaRPr lang="en-IN" sz="240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3528" y="5733256"/>
            <a:ext cx="56303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Isn’t about opening our minds to bigger ways of thinking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but to the experience of not having any answers at all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404664"/>
            <a:ext cx="4978896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IN" b="1" dirty="0" smtClean="0"/>
              <a:t>Thomas Edison</a:t>
            </a:r>
            <a:endParaRPr lang="en-IN" b="1" dirty="0"/>
          </a:p>
        </p:txBody>
      </p:sp>
      <p:pic>
        <p:nvPicPr>
          <p:cNvPr id="21505" name="Picture 1" descr="C:\Users\dell\Desktop\physioncon\thomosedision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34"/>
          <a:stretch>
            <a:fillRect/>
          </a:stretch>
        </p:blipFill>
        <p:spPr bwMode="auto">
          <a:xfrm>
            <a:off x="0" y="0"/>
            <a:ext cx="3384376" cy="37596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79912" y="155679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800" dirty="0" smtClean="0"/>
              <a:t>Thomas Edison, who tried 900 filaments before he found one that worked and finally invented the light bulb.</a:t>
            </a:r>
            <a:endParaRPr lang="en-IN" sz="2800" dirty="0"/>
          </a:p>
        </p:txBody>
      </p:sp>
      <p:sp>
        <p:nvSpPr>
          <p:cNvPr id="6" name="Rectangle 5"/>
          <p:cNvSpPr/>
          <p:nvPr/>
        </p:nvSpPr>
        <p:spPr>
          <a:xfrm>
            <a:off x="467544" y="38610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It was his ability, his Negative Capability, his “</a:t>
            </a:r>
            <a:r>
              <a:rPr lang="en-IN" sz="2400" i="1" dirty="0" smtClean="0"/>
              <a:t>Never mind”</a:t>
            </a:r>
            <a:r>
              <a:rPr lang="en-IN" sz="2400" dirty="0" smtClean="0"/>
              <a:t>, to keep an open mind, that enabled him to keep trying. </a:t>
            </a:r>
            <a:endParaRPr lang="en-IN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631770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 smtClean="0"/>
              <a:t>Failure was not only the key to his success, it was a way of being.</a:t>
            </a:r>
            <a:endParaRPr lang="en-IN" sz="2400" dirty="0"/>
          </a:p>
        </p:txBody>
      </p:sp>
      <p:pic>
        <p:nvPicPr>
          <p:cNvPr id="21506" name="Picture 2" descr="D:\Pics_for_website\events\LOGOS\openmindopendoo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859362"/>
            <a:ext cx="4170363" cy="137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91269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Professional Qualifications of Resource Person:</a:t>
            </a:r>
            <a:endParaRPr lang="en-IN" sz="1600" dirty="0" smtClean="0"/>
          </a:p>
          <a:p>
            <a:pPr>
              <a:buNone/>
            </a:pPr>
            <a:r>
              <a:rPr lang="en-US" sz="1600" dirty="0" smtClean="0"/>
              <a:t>•	Doctor of Art in Special Education, USA</a:t>
            </a:r>
            <a:endParaRPr lang="en-IN" sz="1600" dirty="0" smtClean="0"/>
          </a:p>
          <a:p>
            <a:pPr>
              <a:buNone/>
            </a:pPr>
            <a:r>
              <a:rPr lang="en-US" sz="1600" dirty="0" smtClean="0"/>
              <a:t>•	Master of Science in Rehabilitation Science, USA</a:t>
            </a:r>
            <a:endParaRPr lang="en-IN" sz="1600" dirty="0" smtClean="0"/>
          </a:p>
          <a:p>
            <a:pPr>
              <a:buNone/>
            </a:pPr>
            <a:r>
              <a:rPr lang="en-US" sz="1600" dirty="0" smtClean="0"/>
              <a:t>•	M. Ed. in Special Education, OU</a:t>
            </a:r>
            <a:endParaRPr lang="en-IN" sz="1600" dirty="0" smtClean="0"/>
          </a:p>
          <a:p>
            <a:pPr>
              <a:buNone/>
            </a:pPr>
            <a:r>
              <a:rPr lang="en-US" sz="1600" dirty="0" smtClean="0"/>
              <a:t>•	B. Ed. in Special Education, MPBOU</a:t>
            </a:r>
            <a:endParaRPr lang="en-IN" sz="1600" dirty="0" smtClean="0"/>
          </a:p>
          <a:p>
            <a:pPr>
              <a:buNone/>
            </a:pPr>
            <a:r>
              <a:rPr lang="en-US" sz="1600" dirty="0" smtClean="0"/>
              <a:t>•	B.Sc. (Honors) </a:t>
            </a:r>
            <a:r>
              <a:rPr lang="en-US" sz="1600" dirty="0" smtClean="0"/>
              <a:t>Phy</a:t>
            </a:r>
            <a:r>
              <a:rPr lang="en-US" sz="1600" dirty="0" smtClean="0"/>
              <a:t>, BNMU</a:t>
            </a:r>
            <a:endParaRPr lang="en-IN" sz="1600" dirty="0" smtClean="0"/>
          </a:p>
          <a:p>
            <a:pPr>
              <a:buNone/>
            </a:pPr>
            <a:r>
              <a:rPr lang="en-US" sz="1600" dirty="0" smtClean="0"/>
              <a:t>•	Postgraduate Diploma in Distance Education, IGNOU</a:t>
            </a:r>
            <a:endParaRPr lang="en-IN" sz="1600" dirty="0" smtClean="0"/>
          </a:p>
          <a:p>
            <a:pPr>
              <a:buNone/>
            </a:pPr>
            <a:r>
              <a:rPr lang="en-US" sz="1600" dirty="0" smtClean="0"/>
              <a:t>•	Diploma in Vocational Training &amp; Employment , NIMH</a:t>
            </a:r>
            <a:endParaRPr lang="en-IN" sz="1600" dirty="0" smtClean="0"/>
          </a:p>
          <a:p>
            <a:pPr>
              <a:buNone/>
            </a:pPr>
            <a:r>
              <a:rPr lang="en-US" sz="1600" dirty="0" smtClean="0"/>
              <a:t>•	Professional Practice Certificate in Autism Spectrum Disorders, USA</a:t>
            </a:r>
            <a:endParaRPr lang="en-IN" sz="1600" dirty="0" smtClean="0"/>
          </a:p>
          <a:p>
            <a:pPr>
              <a:buNone/>
            </a:pPr>
            <a:r>
              <a:rPr lang="en-US" sz="1600" dirty="0" smtClean="0"/>
              <a:t>•	SPELD-SA Teaching a Child to Read and Write (e3-Learning USA)</a:t>
            </a:r>
            <a:endParaRPr lang="en-IN" sz="1600" dirty="0" smtClean="0"/>
          </a:p>
          <a:p>
            <a:pPr>
              <a:buNone/>
            </a:pPr>
            <a:r>
              <a:rPr lang="en-US" sz="1600" dirty="0" smtClean="0"/>
              <a:t>•	Making Your Case – on how to communicate with Public Officials, Council on DD, USA</a:t>
            </a:r>
            <a:endParaRPr lang="en-IN" sz="1600" dirty="0" smtClean="0"/>
          </a:p>
          <a:p>
            <a:pPr>
              <a:buNone/>
            </a:pPr>
            <a:r>
              <a:rPr lang="en-US" sz="1600" dirty="0" smtClean="0"/>
              <a:t>•	Professional Certificate in Sexuality Education for Persons with Developmental Disabilities</a:t>
            </a:r>
            <a:endParaRPr lang="en-IN" sz="1600" dirty="0" smtClean="0"/>
          </a:p>
          <a:p>
            <a:pPr>
              <a:buNone/>
            </a:pPr>
            <a:r>
              <a:rPr lang="en-US" sz="1600" dirty="0" smtClean="0"/>
              <a:t>•	Diploma in Mass Communication &amp; Journalism, IUMCJ</a:t>
            </a:r>
            <a:endParaRPr lang="en-IN" sz="1600" dirty="0" smtClean="0"/>
          </a:p>
          <a:p>
            <a:pPr>
              <a:buNone/>
            </a:pPr>
            <a:r>
              <a:rPr lang="en-US" sz="1600" dirty="0" smtClean="0"/>
              <a:t>•	Certificate in Office, Administration and Management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IN" sz="16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IN" dirty="0" smtClean="0"/>
              <a:t>Thank You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7207-51C6-47AE-BB3E-BEFE9E9D8A5E}" type="slidenum">
              <a:rPr lang="en-IN" smtClean="0"/>
              <a:pPr/>
              <a:t>22</a:t>
            </a:fld>
            <a:endParaRPr lang="en-IN"/>
          </a:p>
        </p:txBody>
      </p:sp>
      <p:pic>
        <p:nvPicPr>
          <p:cNvPr id="2050" name="Picture 2" descr="D:\CRE_RCI\Pics\Al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0648"/>
            <a:ext cx="2608054" cy="3068960"/>
          </a:xfrm>
          <a:prstGeom prst="rect">
            <a:avLst/>
          </a:prstGeom>
          <a:noFill/>
        </p:spPr>
      </p:pic>
      <p:pic>
        <p:nvPicPr>
          <p:cNvPr id="28674" name="Picture 2" descr="C:\Users\dell\Desktop\physioncon\addr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89240"/>
            <a:ext cx="8640960" cy="1116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Self and interesting learning experiences and environments: </a:t>
            </a:r>
            <a:r>
              <a:rPr lang="en-US" b="1" dirty="0" smtClean="0">
                <a:solidFill>
                  <a:srgbClr val="FF0000"/>
                </a:solidFill>
              </a:rPr>
              <a:t>thing to keep them busy and involved attention to their good behavior. </a:t>
            </a:r>
          </a:p>
          <a:p>
            <a:pPr>
              <a:buNone/>
            </a:pPr>
            <a:endParaRPr lang="en-IN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Fair and consistent rules: </a:t>
            </a:r>
            <a:r>
              <a:rPr lang="en-US" dirty="0" smtClean="0"/>
              <a:t>learn to be responsible and develop self-control. </a:t>
            </a:r>
            <a:r>
              <a:rPr lang="en-US" b="1" dirty="0" smtClean="0">
                <a:solidFill>
                  <a:srgbClr val="FF0000"/>
                </a:solidFill>
              </a:rPr>
              <a:t>Rules should always state what to do rather than what not to do (Don’t rules don’t work- e.g. “Don’t hit your sister” becomes “Keep your hands to yourself”). </a:t>
            </a:r>
          </a:p>
          <a:p>
            <a:pPr>
              <a:buNone/>
            </a:pPr>
            <a:endParaRPr lang="en-IN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Clear instructions: </a:t>
            </a:r>
            <a:r>
              <a:rPr lang="en-US" dirty="0" smtClean="0"/>
              <a:t>Careers </a:t>
            </a:r>
            <a:r>
              <a:rPr lang="en-US" dirty="0" smtClean="0"/>
              <a:t>and staff giving instructions that are clear, calm, well timed and not confusing can influence how children and young people do as they are told.</a:t>
            </a:r>
          </a:p>
          <a:p>
            <a:r>
              <a:rPr lang="en-US" b="1" dirty="0" smtClean="0"/>
              <a:t>Logical consequences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learn self-control</a:t>
            </a:r>
            <a:endParaRPr lang="en-IN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Indicators of escalation when mapping the problem behavior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Indicators of Escalation: Adapted from the work of Colvin and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Sugai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(2005)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71600" y="1340768"/>
            <a:ext cx="7388912" cy="4473788"/>
            <a:chOff x="971600" y="1340768"/>
            <a:chExt cx="7388912" cy="4473788"/>
          </a:xfrm>
        </p:grpSpPr>
        <p:sp>
          <p:nvSpPr>
            <p:cNvPr id="9" name="Rectangle 8"/>
            <p:cNvSpPr/>
            <p:nvPr/>
          </p:nvSpPr>
          <p:spPr>
            <a:xfrm>
              <a:off x="971600" y="5445224"/>
              <a:ext cx="9845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 Calm   </a:t>
              </a:r>
              <a:endParaRPr lang="en-US" sz="11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71600" y="5373216"/>
              <a:ext cx="122413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195736" y="4005064"/>
              <a:ext cx="504056" cy="136815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699792" y="3645024"/>
              <a:ext cx="936104" cy="36004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635896" y="1700808"/>
              <a:ext cx="720080" cy="194421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4355976" y="1700808"/>
              <a:ext cx="2160240" cy="338437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516216" y="5085184"/>
              <a:ext cx="1512168" cy="36004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187624" y="4437112"/>
              <a:ext cx="11099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 Trigger </a:t>
              </a:r>
              <a:endParaRPr lang="en-IN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79712" y="3356992"/>
              <a:ext cx="12633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 Agitation</a:t>
              </a:r>
              <a:endParaRPr lang="en-IN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339752" y="2348880"/>
              <a:ext cx="15820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 Acceleration</a:t>
              </a:r>
              <a:endParaRPr lang="en-IN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923928" y="1340768"/>
              <a:ext cx="9094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5. Peak </a:t>
              </a:r>
              <a:endParaRPr lang="en-IN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508104" y="2852936"/>
              <a:ext cx="1687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6. De-escalation</a:t>
              </a:r>
              <a:endParaRPr lang="en-IN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92280" y="4797152"/>
              <a:ext cx="12682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7. Recovery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01245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363272" cy="6264696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None/>
            </a:pPr>
            <a:r>
              <a:rPr lang="en-US" dirty="0" smtClean="0"/>
              <a:t>1    Calm: person is cooperative</a:t>
            </a:r>
          </a:p>
          <a:p>
            <a:pPr marL="514350" lvl="0" indent="-514350">
              <a:buNone/>
            </a:pPr>
            <a:endParaRPr lang="en-IN" dirty="0" smtClean="0"/>
          </a:p>
          <a:p>
            <a:pPr marL="514350" lvl="0" indent="-514350">
              <a:buNone/>
            </a:pPr>
            <a:r>
              <a:rPr lang="en-US" dirty="0" smtClean="0"/>
              <a:t>2    Trigger: person experiences some unresolved conflict</a:t>
            </a:r>
          </a:p>
          <a:p>
            <a:pPr marL="514350" lvl="0" indent="-514350">
              <a:buNone/>
            </a:pPr>
            <a:endParaRPr lang="en-IN" dirty="0" smtClean="0"/>
          </a:p>
          <a:p>
            <a:pPr marL="514350" lvl="0" indent="-514350">
              <a:buAutoNum type="arabicPlain" startAt="3"/>
            </a:pPr>
            <a:r>
              <a:rPr lang="en-US" dirty="0" smtClean="0"/>
              <a:t>Agitation: person shows an increase in behavior that is not focused</a:t>
            </a:r>
          </a:p>
          <a:p>
            <a:pPr marL="514350" lvl="0" indent="-514350">
              <a:buNone/>
            </a:pPr>
            <a:endParaRPr lang="en-IN" dirty="0" smtClean="0"/>
          </a:p>
          <a:p>
            <a:pPr marL="514350" lvl="0" indent="-514350">
              <a:buAutoNum type="arabicPlain" startAt="4"/>
            </a:pPr>
            <a:r>
              <a:rPr lang="en-US" dirty="0" smtClean="0"/>
              <a:t>Acceleration: person shows heightened emotion/ behaviors </a:t>
            </a:r>
            <a:endParaRPr lang="en-IN" dirty="0" smtClean="0"/>
          </a:p>
          <a:p>
            <a:pPr marL="514350" lvl="0" indent="-514350">
              <a:buAutoNum type="arabicPlain" startAt="4"/>
            </a:pPr>
            <a:endParaRPr lang="en-IN" dirty="0" smtClean="0"/>
          </a:p>
          <a:p>
            <a:pPr marL="514350" lvl="0" indent="-514350">
              <a:buAutoNum type="arabicPlain" startAt="4"/>
            </a:pPr>
            <a:r>
              <a:rPr lang="en-US" dirty="0" smtClean="0"/>
              <a:t>Peak: Overall the child/young person is out of control </a:t>
            </a:r>
          </a:p>
          <a:p>
            <a:pPr marL="514350" lvl="0" indent="-514350">
              <a:buNone/>
            </a:pPr>
            <a:endParaRPr lang="en-IN" dirty="0" smtClean="0"/>
          </a:p>
          <a:p>
            <a:pPr marL="514350" lvl="0" indent="-514350">
              <a:buAutoNum type="arabicPlain" startAt="6"/>
            </a:pPr>
            <a:r>
              <a:rPr lang="en-US" dirty="0" smtClean="0"/>
              <a:t>De-escalation: Overall person displays confusion</a:t>
            </a:r>
          </a:p>
          <a:p>
            <a:pPr marL="514350" lvl="0" indent="-514350">
              <a:buNone/>
            </a:pPr>
            <a:endParaRPr lang="en-IN" dirty="0" smtClean="0"/>
          </a:p>
          <a:p>
            <a:pPr marL="514350" lvl="0" indent="-514350">
              <a:buNone/>
            </a:pPr>
            <a:r>
              <a:rPr lang="en-US" dirty="0" smtClean="0"/>
              <a:t>7     Recovery: Overall person displays a willingness to be involved in no interactive activities and a reluctance to address the peak </a:t>
            </a:r>
            <a:r>
              <a:rPr lang="en-US" dirty="0" smtClean="0"/>
              <a:t>behavior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236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PERSON NEEDS SOMETHING 		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PERSON IS UPSET </a:t>
            </a:r>
          </a:p>
          <a:p>
            <a:pPr>
              <a:buNone/>
            </a:pPr>
            <a:r>
              <a:rPr lang="en-US" dirty="0" smtClean="0"/>
              <a:t>OR CONFUSED 	-----------------------› person hurts others or 					       self 		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PERSON IS UNCOMFORTABLE OR </a:t>
            </a:r>
          </a:p>
          <a:p>
            <a:pPr>
              <a:buNone/>
            </a:pPr>
            <a:r>
              <a:rPr lang="en-US" dirty="0" smtClean="0"/>
              <a:t>IN PAIN 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PERSON IS LONELY OR BORED OR DETACHED  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This is brings others </a:t>
            </a:r>
          </a:p>
          <a:p>
            <a:pPr>
              <a:buNone/>
            </a:pPr>
            <a:r>
              <a:rPr lang="en-US" dirty="0" smtClean="0"/>
              <a:t>to help 		-----------------------›CHALLENGING BEHAVIOR SEEMS				   TO WORK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987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Attachment/Interactional Focus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Where does the problem exist?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US" dirty="0" smtClean="0"/>
              <a:t>YOU ……. RELATIONSHIP……..PERSON</a:t>
            </a:r>
            <a:endParaRPr lang="en-IN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Other Variables:</a:t>
            </a:r>
            <a:endParaRPr lang="en-IN" b="1" dirty="0" smtClean="0"/>
          </a:p>
          <a:p>
            <a:pPr>
              <a:buNone/>
            </a:pPr>
            <a:r>
              <a:rPr lang="en-US" dirty="0" smtClean="0"/>
              <a:t>Environment</a:t>
            </a:r>
            <a:endParaRPr lang="en-IN" dirty="0" smtClean="0"/>
          </a:p>
          <a:p>
            <a:pPr lvl="0">
              <a:buNone/>
            </a:pPr>
            <a:r>
              <a:rPr lang="en-US" dirty="0" smtClean="0"/>
              <a:t>People</a:t>
            </a:r>
            <a:endParaRPr lang="en-IN" dirty="0" smtClean="0"/>
          </a:p>
          <a:p>
            <a:pPr lvl="0">
              <a:buNone/>
            </a:pPr>
            <a:r>
              <a:rPr lang="en-US" dirty="0" smtClean="0"/>
              <a:t>Activity</a:t>
            </a:r>
            <a:endParaRPr lang="en-IN" dirty="0" smtClean="0"/>
          </a:p>
          <a:p>
            <a:pPr lvl="0">
              <a:buNone/>
            </a:pPr>
            <a:r>
              <a:rPr lang="en-US" dirty="0" smtClean="0"/>
              <a:t>Disruption/ Newness of Activity……??</a:t>
            </a:r>
          </a:p>
          <a:p>
            <a:pPr lvl="0">
              <a:buNone/>
            </a:pPr>
            <a:r>
              <a:rPr lang="en-US" dirty="0" smtClean="0"/>
              <a:t>	Medical problems often are a significant variable in how a person behaves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154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Attachment Theory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800" b="1" dirty="0">
                <a:latin typeface="Tahoma" charset="0"/>
                <a:cs typeface="Tahoma" charset="0"/>
                <a:sym typeface="Tahoma" charset="0"/>
              </a:rPr>
              <a:t>Definition of Attachment: </a:t>
            </a:r>
            <a:endParaRPr lang="en-US" sz="2800" b="1" dirty="0">
              <a:latin typeface="Tahoma" charset="0"/>
              <a:ea typeface="ヒラギノ角ゴ ProN W6" charset="0"/>
              <a:cs typeface="ヒラギノ角ゴ ProN W6" charset="0"/>
              <a:sym typeface="Tahoma" charset="0"/>
            </a:endParaRPr>
          </a:p>
          <a:p>
            <a:pPr marL="571480" lvl="1"/>
            <a:endParaRPr lang="en-US" sz="2200" dirty="0">
              <a:latin typeface="Tahoma" charset="0"/>
              <a:ea typeface="ヒラギノ角ゴ ProN W3" charset="0"/>
              <a:cs typeface="ヒラギノ角ゴ ProN W3" charset="0"/>
              <a:sym typeface="Tahoma" charset="0"/>
            </a:endParaRPr>
          </a:p>
          <a:p>
            <a:pPr marL="571480" lvl="1">
              <a:buNone/>
            </a:pPr>
            <a:r>
              <a:rPr lang="en-US" sz="2200" dirty="0" smtClean="0">
                <a:latin typeface="Tahoma" charset="0"/>
                <a:cs typeface="Tahoma" charset="0"/>
                <a:sym typeface="Tahoma" charset="0"/>
              </a:rPr>
              <a:t>	An </a:t>
            </a:r>
            <a:r>
              <a:rPr lang="en-US" sz="2200" dirty="0">
                <a:latin typeface="Tahoma" charset="0"/>
                <a:cs typeface="Tahoma" charset="0"/>
                <a:sym typeface="Tahoma" charset="0"/>
              </a:rPr>
              <a:t>enduring emotional tie to a special person, characterized by a tendency to seek and maintain closeness, especially during times of stress.</a:t>
            </a:r>
            <a:endParaRPr lang="en-US" sz="2200" dirty="0">
              <a:latin typeface="Tahoma" charset="0"/>
              <a:ea typeface="ヒラギノ角ゴ ProN W3" charset="0"/>
              <a:cs typeface="ヒラギノ角ゴ ProN W3" charset="0"/>
              <a:sym typeface="Tahoma" charset="0"/>
            </a:endParaRPr>
          </a:p>
        </p:txBody>
      </p:sp>
      <p:pic>
        <p:nvPicPr>
          <p:cNvPr id="84994" name="Picture 2" descr="D:\Pics_for_website\events\banner\New folder\chi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20162"/>
            <a:ext cx="5400600" cy="3037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917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achment1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8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796</Words>
  <Application>Microsoft Macintosh PowerPoint</Application>
  <PresentationFormat>On-screen Show (4:3)</PresentationFormat>
  <Paragraphs>184</Paragraphs>
  <Slides>22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Supporting Positive Behaviors</vt:lpstr>
      <vt:lpstr>Supporting Positive Behaviors</vt:lpstr>
      <vt:lpstr>PowerPoint Presentation</vt:lpstr>
      <vt:lpstr>Indicators of escalation when mapping the problem behavior</vt:lpstr>
      <vt:lpstr>PowerPoint Presentation</vt:lpstr>
      <vt:lpstr>Pattern </vt:lpstr>
      <vt:lpstr>Attachment/Interactional Focus </vt:lpstr>
      <vt:lpstr>Attachment Theory</vt:lpstr>
      <vt:lpstr>PowerPoint Presentation</vt:lpstr>
      <vt:lpstr>Four Categories of Basic Trust</vt:lpstr>
      <vt:lpstr>PowerPoint Presentation</vt:lpstr>
      <vt:lpstr>PowerPoint Presentation</vt:lpstr>
      <vt:lpstr>A journey of ideas: a resilience framework</vt:lpstr>
      <vt:lpstr>All Behavior has a Cause</vt:lpstr>
      <vt:lpstr>Even when a problem occurs</vt:lpstr>
      <vt:lpstr>Changes We Make</vt:lpstr>
      <vt:lpstr>Understand ABC</vt:lpstr>
      <vt:lpstr>John Keats – 1795-1821 Second generation of Romantic poet</vt:lpstr>
      <vt:lpstr>PowerPoint Presentation</vt:lpstr>
      <vt:lpstr>Paradigms and Assumption</vt:lpstr>
      <vt:lpstr>Thomas Edison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manovikas</cp:lastModifiedBy>
  <cp:revision>60</cp:revision>
  <dcterms:created xsi:type="dcterms:W3CDTF">2015-10-08T09:12:02Z</dcterms:created>
  <dcterms:modified xsi:type="dcterms:W3CDTF">2016-09-28T06:59:21Z</dcterms:modified>
</cp:coreProperties>
</file>