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92139-5B19-4C23-9A4A-9635BBF787D3}" type="datetimeFigureOut">
              <a:rPr lang="en-US" smtClean="0"/>
              <a:t>11/29/2018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CF77-D296-4599-B318-2569D521A200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ASSESSMENT &amp; CERTIFICATION OF PSYCHOSOCIAL DISABILITIES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4214818"/>
            <a:ext cx="7929618" cy="1752600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rgbClr val="000066"/>
                </a:solidFill>
              </a:rPr>
              <a:t>Department of Clinical Psychology</a:t>
            </a:r>
          </a:p>
          <a:p>
            <a:r>
              <a:rPr lang="en-IN" sz="2800" b="1" dirty="0" smtClean="0">
                <a:solidFill>
                  <a:srgbClr val="000066"/>
                </a:solidFill>
              </a:rPr>
              <a:t>Institute of Human Behaviour &amp; Allied Sciences</a:t>
            </a:r>
          </a:p>
          <a:p>
            <a:r>
              <a:rPr lang="en-IN" sz="2800" b="1" dirty="0" err="1" smtClean="0">
                <a:solidFill>
                  <a:srgbClr val="000066"/>
                </a:solidFill>
              </a:rPr>
              <a:t>Dilshad</a:t>
            </a:r>
            <a:r>
              <a:rPr lang="en-IN" sz="2800" b="1" dirty="0" smtClean="0">
                <a:solidFill>
                  <a:srgbClr val="000066"/>
                </a:solidFill>
              </a:rPr>
              <a:t> Garden, Delhi</a:t>
            </a:r>
            <a:endParaRPr lang="en-IN" sz="28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PSYCHOSOCIAL DISABILITIES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85926"/>
            <a:ext cx="7829576" cy="4340237"/>
          </a:xfrm>
        </p:spPr>
        <p:txBody>
          <a:bodyPr/>
          <a:lstStyle/>
          <a:p>
            <a:r>
              <a:rPr lang="en-IN" b="1" dirty="0" smtClean="0">
                <a:solidFill>
                  <a:srgbClr val="000066"/>
                </a:solidFill>
              </a:rPr>
              <a:t>The concept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Nature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Types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Provisions under RPWD Act 2016</a:t>
            </a:r>
            <a:endParaRPr lang="en-IN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ASSESSMENT OF PSDs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en-IN" b="1" dirty="0" smtClean="0">
                <a:solidFill>
                  <a:srgbClr val="000066"/>
                </a:solidFill>
              </a:rPr>
              <a:t>Objectives &amp; Goals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Method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Tools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PSDs versus other Disabilities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The guidelines: Specific/ Non-specific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IHBAS Initiatives </a:t>
            </a:r>
            <a:endParaRPr lang="en-IN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ASSESSMENT OF PSDs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757758"/>
          </a:xfrm>
        </p:spPr>
        <p:txBody>
          <a:bodyPr/>
          <a:lstStyle/>
          <a:p>
            <a:r>
              <a:rPr lang="en-IN" b="1" dirty="0" smtClean="0">
                <a:solidFill>
                  <a:srgbClr val="000066"/>
                </a:solidFill>
              </a:rPr>
              <a:t>Obvious Disability – No formal assessment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Minimum number of Assessment Tools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Use of notified instrument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Initiatives in absence of notified instrument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Concise reporting</a:t>
            </a:r>
          </a:p>
          <a:p>
            <a:pPr>
              <a:buNone/>
            </a:pPr>
            <a:r>
              <a:rPr lang="en-IN" dirty="0" smtClean="0">
                <a:solidFill>
                  <a:srgbClr val="000066"/>
                </a:solidFill>
              </a:rPr>
              <a:t> </a:t>
            </a:r>
          </a:p>
          <a:p>
            <a:endParaRPr lang="en-IN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NOTIFIED INSTRUMENTS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542900"/>
                <a:gridCol w="3857652"/>
                <a:gridCol w="38290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rgbClr val="000066"/>
                          </a:solidFill>
                        </a:rPr>
                        <a:t>#</a:t>
                      </a:r>
                      <a:endParaRPr lang="en-IN" sz="24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rgbClr val="000066"/>
                          </a:solidFill>
                        </a:rPr>
                        <a:t>TYPE</a:t>
                      </a:r>
                      <a:r>
                        <a:rPr lang="en-IN" sz="2400" baseline="0" dirty="0" smtClean="0">
                          <a:solidFill>
                            <a:srgbClr val="000066"/>
                          </a:solidFill>
                        </a:rPr>
                        <a:t> OF DISABILITY</a:t>
                      </a:r>
                      <a:endParaRPr lang="en-IN" sz="24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rgbClr val="000066"/>
                          </a:solidFill>
                        </a:rPr>
                        <a:t>INSTRUMENT</a:t>
                      </a:r>
                    </a:p>
                    <a:p>
                      <a:pPr algn="ctr"/>
                      <a:endParaRPr lang="en-IN" sz="2400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Intellectual Disabilities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MISIC, BKT for IQ</a:t>
                      </a:r>
                    </a:p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VSMS for Disability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Specific</a:t>
                      </a:r>
                      <a:r>
                        <a:rPr lang="en-IN" sz="2400" b="1" baseline="0" dirty="0" smtClean="0">
                          <a:solidFill>
                            <a:srgbClr val="000066"/>
                          </a:solidFill>
                        </a:rPr>
                        <a:t> Learning Disability (SLDs)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NIMHANS Index of SLD</a:t>
                      </a:r>
                    </a:p>
                    <a:p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Autism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ISAA</a:t>
                      </a:r>
                    </a:p>
                    <a:p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Neuropsychological/ Cognitive</a:t>
                      </a:r>
                      <a:r>
                        <a:rPr lang="en-IN" sz="2400" b="1" baseline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1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  <a:p>
                      <a:endParaRPr lang="en-IN" sz="2400" b="1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CERTIFICATION OF PSDs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600200"/>
            <a:ext cx="7472386" cy="4525963"/>
          </a:xfrm>
        </p:spPr>
        <p:txBody>
          <a:bodyPr/>
          <a:lstStyle/>
          <a:p>
            <a:r>
              <a:rPr lang="en-IN" b="1" dirty="0" smtClean="0">
                <a:solidFill>
                  <a:srgbClr val="000066"/>
                </a:solidFill>
              </a:rPr>
              <a:t>The guideline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Forms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Documentations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Board &amp; Authorities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Time frame</a:t>
            </a:r>
            <a:endParaRPr lang="en-IN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CERTIFICATION OF PSDs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600200"/>
            <a:ext cx="7972452" cy="4525963"/>
          </a:xfrm>
        </p:spPr>
        <p:txBody>
          <a:bodyPr/>
          <a:lstStyle/>
          <a:p>
            <a:r>
              <a:rPr lang="en-IN" b="1" dirty="0" smtClean="0">
                <a:solidFill>
                  <a:srgbClr val="000066"/>
                </a:solidFill>
              </a:rPr>
              <a:t>Registration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Application &amp; documents submission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Clinical consultation &amp; diagnosis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Assessment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Compilation of report and filling-up forms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Issuance of certificate by the board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Record keeping</a:t>
            </a:r>
          </a:p>
          <a:p>
            <a:endParaRPr lang="en-IN" dirty="0" smtClean="0">
              <a:solidFill>
                <a:srgbClr val="000066"/>
              </a:solidFill>
            </a:endParaRPr>
          </a:p>
          <a:p>
            <a:endParaRPr lang="en-IN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0066"/>
                </a:solidFill>
              </a:rPr>
              <a:t>ISSUES</a:t>
            </a:r>
            <a:endParaRPr lang="en-IN" sz="3200" b="1" dirty="0">
              <a:solidFill>
                <a:srgbClr val="00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571612"/>
            <a:ext cx="7872410" cy="4525963"/>
          </a:xfrm>
        </p:spPr>
        <p:txBody>
          <a:bodyPr/>
          <a:lstStyle/>
          <a:p>
            <a:r>
              <a:rPr lang="en-IN" b="1" dirty="0" smtClean="0">
                <a:solidFill>
                  <a:srgbClr val="000066"/>
                </a:solidFill>
              </a:rPr>
              <a:t>Timeframe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Decentralization of assessment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Involvement of all hospitals, health institutions, and apex institution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More rationale composition of board</a:t>
            </a:r>
          </a:p>
          <a:p>
            <a:r>
              <a:rPr lang="en-IN" b="1" dirty="0" smtClean="0">
                <a:solidFill>
                  <a:srgbClr val="000066"/>
                </a:solidFill>
              </a:rPr>
              <a:t>Instrument for quantification of disabilities </a:t>
            </a:r>
            <a:endParaRPr lang="en-IN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181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ASSESSMENT &amp; CERTIFICATION OF PSYCHOSOCIAL DISABILITIES</vt:lpstr>
      <vt:lpstr>PSYCHOSOCIAL DISABILITIES</vt:lpstr>
      <vt:lpstr>ASSESSMENT OF PSDs</vt:lpstr>
      <vt:lpstr>ASSESSMENT OF PSDs</vt:lpstr>
      <vt:lpstr>NOTIFIED INSTRUMENTS</vt:lpstr>
      <vt:lpstr>CERTIFICATION OF PSDs</vt:lpstr>
      <vt:lpstr>CERTIFICATION OF PSDs</vt:lpstr>
      <vt:lpstr>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&amp; CERTIFICATION OF PSYCHOSOCIAL DISABILITIES</dc:title>
  <dc:creator>Reliance</dc:creator>
  <cp:lastModifiedBy>Reliance</cp:lastModifiedBy>
  <cp:revision>13</cp:revision>
  <dcterms:created xsi:type="dcterms:W3CDTF">2018-11-29T14:37:01Z</dcterms:created>
  <dcterms:modified xsi:type="dcterms:W3CDTF">2018-11-29T16:33:33Z</dcterms:modified>
</cp:coreProperties>
</file>