
<file path=[Content_Types].xml><?xml version="1.0" encoding="utf-8"?>
<Types xmlns="http://schemas.openxmlformats.org/package/2006/content-types">
  <Default Extension="png" ContentType="image/png"/>
  <Default Extension="jfif"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68" r:id="rId3"/>
    <p:sldId id="267" r:id="rId4"/>
    <p:sldId id="277" r:id="rId5"/>
    <p:sldId id="259" r:id="rId6"/>
    <p:sldId id="280" r:id="rId7"/>
    <p:sldId id="296" r:id="rId8"/>
    <p:sldId id="278" r:id="rId9"/>
    <p:sldId id="279" r:id="rId10"/>
    <p:sldId id="292" r:id="rId11"/>
    <p:sldId id="293" r:id="rId12"/>
    <p:sldId id="294" r:id="rId13"/>
    <p:sldId id="290" r:id="rId14"/>
    <p:sldId id="282" r:id="rId15"/>
    <p:sldId id="289" r:id="rId16"/>
    <p:sldId id="281" r:id="rId17"/>
    <p:sldId id="301" r:id="rId18"/>
    <p:sldId id="299" r:id="rId19"/>
    <p:sldId id="300" r:id="rId20"/>
    <p:sldId id="304" r:id="rId21"/>
    <p:sldId id="309" r:id="rId22"/>
    <p:sldId id="305" r:id="rId23"/>
    <p:sldId id="306" r:id="rId24"/>
    <p:sldId id="308" r:id="rId25"/>
    <p:sldId id="310" r:id="rId26"/>
    <p:sldId id="311" r:id="rId27"/>
    <p:sldId id="312" r:id="rId28"/>
    <p:sldId id="307" r:id="rId29"/>
    <p:sldId id="302" r:id="rId30"/>
    <p:sldId id="27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4" autoAdjust="0"/>
    <p:restoredTop sz="72364" autoAdjust="0"/>
  </p:normalViewPr>
  <p:slideViewPr>
    <p:cSldViewPr snapToGrid="0">
      <p:cViewPr varScale="1">
        <p:scale>
          <a:sx n="53" d="100"/>
          <a:sy n="53" d="100"/>
        </p:scale>
        <p:origin x="1416" y="72"/>
      </p:cViewPr>
      <p:guideLst/>
    </p:cSldViewPr>
  </p:slideViewPr>
  <p:notesTextViewPr>
    <p:cViewPr>
      <p:scale>
        <a:sx n="1" d="1"/>
        <a:sy n="1" d="1"/>
      </p:scale>
      <p:origin x="0" y="0"/>
    </p:cViewPr>
  </p:notesTextViewPr>
  <p:sorterViewPr>
    <p:cViewPr>
      <p:scale>
        <a:sx n="70" d="100"/>
        <a:sy n="70" d="100"/>
      </p:scale>
      <p:origin x="0" y="-24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C5D401-FF20-4412-B8E4-313514E1F196}" type="datetimeFigureOut">
              <a:rPr lang="en-IN" smtClean="0"/>
              <a:t>29-11-2018</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1A866D-3BBF-4EBD-869B-E6735551C954}" type="slidenum">
              <a:rPr lang="en-IN" smtClean="0"/>
              <a:t>‹#›</a:t>
            </a:fld>
            <a:endParaRPr lang="en-IN"/>
          </a:p>
        </p:txBody>
      </p:sp>
    </p:spTree>
    <p:extLst>
      <p:ext uri="{BB962C8B-B14F-4D97-AF65-F5344CB8AC3E}">
        <p14:creationId xmlns:p14="http://schemas.microsoft.com/office/powerpoint/2010/main" val="3723564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r>
              <a:rPr lang="en-US" dirty="0" smtClean="0"/>
              <a:t>The number of elders in senior homes is expected to double by the year 2030, one-third of whom will have a disability or illness</a:t>
            </a:r>
            <a:r>
              <a:rPr lang="en-US" b="1" dirty="0" smtClean="0"/>
              <a:t>. It means that in the next twenty-five years, there will be about 72 million seniors in elderly care communities. </a:t>
            </a:r>
          </a:p>
          <a:p>
            <a:r>
              <a:rPr lang="en-US" dirty="0" smtClean="0"/>
              <a:t>The united nations has considered a country as gray nation if it has 7% or more population aged above 60 years. </a:t>
            </a:r>
          </a:p>
          <a:p>
            <a:r>
              <a:rPr lang="en-US" dirty="0" smtClean="0"/>
              <a:t>And now more than 30 countries including most of the European countries and many developing countries like India and China becoming gray countries.</a:t>
            </a:r>
          </a:p>
          <a:p>
            <a:endParaRPr lang="en-IN" dirty="0"/>
          </a:p>
        </p:txBody>
      </p:sp>
      <p:sp>
        <p:nvSpPr>
          <p:cNvPr id="4" name="Slide Number Placeholder 3"/>
          <p:cNvSpPr>
            <a:spLocks noGrp="1"/>
          </p:cNvSpPr>
          <p:nvPr>
            <p:ph type="sldNum" sz="quarter" idx="10"/>
          </p:nvPr>
        </p:nvSpPr>
        <p:spPr/>
        <p:txBody>
          <a:bodyPr/>
          <a:lstStyle/>
          <a:p>
            <a:fld id="{3F1A866D-3BBF-4EBD-869B-E6735551C954}" type="slidenum">
              <a:rPr lang="en-IN" smtClean="0"/>
              <a:t>2</a:t>
            </a:fld>
            <a:endParaRPr lang="en-IN"/>
          </a:p>
        </p:txBody>
      </p:sp>
    </p:spTree>
    <p:extLst>
      <p:ext uri="{BB962C8B-B14F-4D97-AF65-F5344CB8AC3E}">
        <p14:creationId xmlns:p14="http://schemas.microsoft.com/office/powerpoint/2010/main" val="29166207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Bridging encompasses a range of concepts, tasks, technologies and practices aimed at improving</a:t>
            </a:r>
            <a:r>
              <a:rPr lang="en-US" baseline="0" dirty="0" smtClean="0"/>
              <a:t> </a:t>
            </a:r>
            <a:r>
              <a:rPr lang="en-US" dirty="0" smtClean="0"/>
              <a:t>knowledge sharing and collaboration across stakeholders, organizations and fields in care and</a:t>
            </a:r>
            <a:r>
              <a:rPr lang="en-US" baseline="0" dirty="0" smtClean="0"/>
              <a:t> </a:t>
            </a:r>
            <a:r>
              <a:rPr lang="en-US" dirty="0" smtClean="0"/>
              <a:t>support for persons with disabilities, their families, and the aging population.</a:t>
            </a:r>
          </a:p>
          <a:p>
            <a:r>
              <a:rPr lang="en-US" dirty="0" smtClean="0"/>
              <a:t> Bridging task</a:t>
            </a:r>
            <a:r>
              <a:rPr lang="en-US" baseline="0" dirty="0" smtClean="0"/>
              <a:t> </a:t>
            </a:r>
            <a:r>
              <a:rPr lang="en-US" dirty="0" smtClean="0"/>
              <a:t>include activities of dissemination, coordination, assessment, empowerment, service delivery,</a:t>
            </a:r>
            <a:r>
              <a:rPr lang="en-US" baseline="0" dirty="0" smtClean="0"/>
              <a:t> </a:t>
            </a:r>
            <a:r>
              <a:rPr lang="en-US" dirty="0" smtClean="0"/>
              <a:t>management, financing and policy. </a:t>
            </a:r>
          </a:p>
        </p:txBody>
      </p:sp>
      <p:sp>
        <p:nvSpPr>
          <p:cNvPr id="4" name="Slide Number Placeholder 3"/>
          <p:cNvSpPr>
            <a:spLocks noGrp="1"/>
          </p:cNvSpPr>
          <p:nvPr>
            <p:ph type="sldNum" sz="quarter" idx="10"/>
          </p:nvPr>
        </p:nvSpPr>
        <p:spPr/>
        <p:txBody>
          <a:bodyPr/>
          <a:lstStyle/>
          <a:p>
            <a:fld id="{3F1A866D-3BBF-4EBD-869B-E6735551C954}" type="slidenum">
              <a:rPr lang="en-IN" smtClean="0"/>
              <a:t>18</a:t>
            </a:fld>
            <a:endParaRPr lang="en-IN"/>
          </a:p>
        </p:txBody>
      </p:sp>
    </p:spTree>
    <p:extLst>
      <p:ext uri="{BB962C8B-B14F-4D97-AF65-F5344CB8AC3E}">
        <p14:creationId xmlns:p14="http://schemas.microsoft.com/office/powerpoint/2010/main" val="24031889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facilitate the engagement of older adults in social and</a:t>
            </a:r>
          </a:p>
          <a:p>
            <a:r>
              <a:rPr lang="en-US" dirty="0" smtClean="0"/>
              <a:t>physical activities</a:t>
            </a:r>
            <a:endParaRPr lang="en-IN" dirty="0"/>
          </a:p>
        </p:txBody>
      </p:sp>
      <p:sp>
        <p:nvSpPr>
          <p:cNvPr id="4" name="Slide Number Placeholder 3"/>
          <p:cNvSpPr>
            <a:spLocks noGrp="1"/>
          </p:cNvSpPr>
          <p:nvPr>
            <p:ph type="sldNum" sz="quarter" idx="10"/>
          </p:nvPr>
        </p:nvSpPr>
        <p:spPr/>
        <p:txBody>
          <a:bodyPr/>
          <a:lstStyle/>
          <a:p>
            <a:fld id="{3F1A866D-3BBF-4EBD-869B-E6735551C954}" type="slidenum">
              <a:rPr lang="en-IN" smtClean="0"/>
              <a:t>19</a:t>
            </a:fld>
            <a:endParaRPr lang="en-IN"/>
          </a:p>
        </p:txBody>
      </p:sp>
    </p:spTree>
    <p:extLst>
      <p:ext uri="{BB962C8B-B14F-4D97-AF65-F5344CB8AC3E}">
        <p14:creationId xmlns:p14="http://schemas.microsoft.com/office/powerpoint/2010/main" val="3430412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Social security has also been a major issue to be addressed. As family is the most cherished social institution, it also serves as the most vital social security system. </a:t>
            </a:r>
            <a:endParaRPr lang="en-IN" dirty="0"/>
          </a:p>
        </p:txBody>
      </p:sp>
      <p:sp>
        <p:nvSpPr>
          <p:cNvPr id="4" name="Slide Number Placeholder 3"/>
          <p:cNvSpPr>
            <a:spLocks noGrp="1"/>
          </p:cNvSpPr>
          <p:nvPr>
            <p:ph type="sldNum" sz="quarter" idx="10"/>
          </p:nvPr>
        </p:nvSpPr>
        <p:spPr/>
        <p:txBody>
          <a:bodyPr/>
          <a:lstStyle/>
          <a:p>
            <a:fld id="{3F1A866D-3BBF-4EBD-869B-E6735551C954}" type="slidenum">
              <a:rPr lang="en-IN" smtClean="0"/>
              <a:t>26</a:t>
            </a:fld>
            <a:endParaRPr lang="en-IN"/>
          </a:p>
        </p:txBody>
      </p:sp>
    </p:spTree>
    <p:extLst>
      <p:ext uri="{BB962C8B-B14F-4D97-AF65-F5344CB8AC3E}">
        <p14:creationId xmlns:p14="http://schemas.microsoft.com/office/powerpoint/2010/main" val="751984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take the form of socio-cultural activities as well as health and care management in the</a:t>
            </a:r>
          </a:p>
          <a:p>
            <a:r>
              <a:rPr lang="en-US" dirty="0" smtClean="0"/>
              <a:t>community and in hospitals.</a:t>
            </a:r>
            <a:endParaRPr lang="en-IN" dirty="0" smtClean="0"/>
          </a:p>
          <a:p>
            <a:endParaRPr lang="en-IN" dirty="0"/>
          </a:p>
        </p:txBody>
      </p:sp>
      <p:sp>
        <p:nvSpPr>
          <p:cNvPr id="4" name="Slide Number Placeholder 3"/>
          <p:cNvSpPr>
            <a:spLocks noGrp="1"/>
          </p:cNvSpPr>
          <p:nvPr>
            <p:ph type="sldNum" sz="quarter" idx="10"/>
          </p:nvPr>
        </p:nvSpPr>
        <p:spPr/>
        <p:txBody>
          <a:bodyPr/>
          <a:lstStyle/>
          <a:p>
            <a:fld id="{3F1A866D-3BBF-4EBD-869B-E6735551C954}" type="slidenum">
              <a:rPr lang="en-IN" smtClean="0"/>
              <a:t>29</a:t>
            </a:fld>
            <a:endParaRPr lang="en-IN"/>
          </a:p>
        </p:txBody>
      </p:sp>
    </p:spTree>
    <p:extLst>
      <p:ext uri="{BB962C8B-B14F-4D97-AF65-F5344CB8AC3E}">
        <p14:creationId xmlns:p14="http://schemas.microsoft.com/office/powerpoint/2010/main" val="4165478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Increased life expectancy with advancement in health care has helped us to win over debilitating medical conditions</a:t>
            </a:r>
            <a:r>
              <a:rPr lang="en-US" dirty="0" smtClean="0">
                <a:solidFill>
                  <a:srgbClr val="FF0000"/>
                </a:solidFill>
              </a:rPr>
              <a:t>. </a:t>
            </a:r>
            <a:r>
              <a:rPr lang="en-US" b="1" dirty="0" smtClean="0">
                <a:solidFill>
                  <a:srgbClr val="FF0000"/>
                </a:solidFill>
              </a:rPr>
              <a:t>However, this has also led to a disfigured population graph with ever increasing proportion of graying population.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technology medicine has given longevity however </a:t>
            </a:r>
            <a:r>
              <a:rPr lang="en-US" b="1" dirty="0" smtClean="0"/>
              <a:t>along with increased dependencies and no one to take care of.</a:t>
            </a:r>
          </a:p>
          <a:p>
            <a:endParaRPr lang="en-IN" dirty="0"/>
          </a:p>
        </p:txBody>
      </p:sp>
      <p:sp>
        <p:nvSpPr>
          <p:cNvPr id="4" name="Slide Number Placeholder 3"/>
          <p:cNvSpPr>
            <a:spLocks noGrp="1"/>
          </p:cNvSpPr>
          <p:nvPr>
            <p:ph type="sldNum" sz="quarter" idx="10"/>
          </p:nvPr>
        </p:nvSpPr>
        <p:spPr/>
        <p:txBody>
          <a:bodyPr/>
          <a:lstStyle/>
          <a:p>
            <a:fld id="{3F1A866D-3BBF-4EBD-869B-E6735551C954}" type="slidenum">
              <a:rPr lang="en-IN" smtClean="0"/>
              <a:t>3</a:t>
            </a:fld>
            <a:endParaRPr lang="en-IN"/>
          </a:p>
        </p:txBody>
      </p:sp>
    </p:spTree>
    <p:extLst>
      <p:ext uri="{BB962C8B-B14F-4D97-AF65-F5344CB8AC3E}">
        <p14:creationId xmlns:p14="http://schemas.microsoft.com/office/powerpoint/2010/main" val="44174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all gives a feeling of lack of satisfying health condition and human relationships causing loneliness</a:t>
            </a:r>
            <a:endParaRPr lang="en-IN" dirty="0" smtClean="0"/>
          </a:p>
          <a:p>
            <a:endParaRPr lang="en-IN" dirty="0"/>
          </a:p>
        </p:txBody>
      </p:sp>
      <p:sp>
        <p:nvSpPr>
          <p:cNvPr id="4" name="Slide Number Placeholder 3"/>
          <p:cNvSpPr>
            <a:spLocks noGrp="1"/>
          </p:cNvSpPr>
          <p:nvPr>
            <p:ph type="sldNum" sz="quarter" idx="10"/>
          </p:nvPr>
        </p:nvSpPr>
        <p:spPr/>
        <p:txBody>
          <a:bodyPr/>
          <a:lstStyle/>
          <a:p>
            <a:fld id="{3F1A866D-3BBF-4EBD-869B-E6735551C954}" type="slidenum">
              <a:rPr lang="en-IN" smtClean="0"/>
              <a:t>4</a:t>
            </a:fld>
            <a:endParaRPr lang="en-IN"/>
          </a:p>
        </p:txBody>
      </p:sp>
    </p:spTree>
    <p:extLst>
      <p:ext uri="{BB962C8B-B14F-4D97-AF65-F5344CB8AC3E}">
        <p14:creationId xmlns:p14="http://schemas.microsoft.com/office/powerpoint/2010/main" val="2455612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financial difficulties get compounded by the fact that aging reduces physical and mental capacities limiting their access to resources.</a:t>
            </a:r>
            <a:endParaRPr lang="en-IN" dirty="0"/>
          </a:p>
        </p:txBody>
      </p:sp>
      <p:sp>
        <p:nvSpPr>
          <p:cNvPr id="4" name="Slide Number Placeholder 3"/>
          <p:cNvSpPr>
            <a:spLocks noGrp="1"/>
          </p:cNvSpPr>
          <p:nvPr>
            <p:ph type="sldNum" sz="quarter" idx="10"/>
          </p:nvPr>
        </p:nvSpPr>
        <p:spPr/>
        <p:txBody>
          <a:bodyPr/>
          <a:lstStyle/>
          <a:p>
            <a:fld id="{3F1A866D-3BBF-4EBD-869B-E6735551C954}" type="slidenum">
              <a:rPr lang="en-IN" smtClean="0"/>
              <a:t>6</a:t>
            </a:fld>
            <a:endParaRPr lang="en-IN"/>
          </a:p>
        </p:txBody>
      </p:sp>
    </p:spTree>
    <p:extLst>
      <p:ext uri="{BB962C8B-B14F-4D97-AF65-F5344CB8AC3E}">
        <p14:creationId xmlns:p14="http://schemas.microsoft.com/office/powerpoint/2010/main" val="511976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financial difficulties get compounded by the fact that aging reduces physical and mental capacities limiting their access to resources.</a:t>
            </a:r>
            <a:endParaRPr lang="en-IN" dirty="0"/>
          </a:p>
        </p:txBody>
      </p:sp>
      <p:sp>
        <p:nvSpPr>
          <p:cNvPr id="4" name="Slide Number Placeholder 3"/>
          <p:cNvSpPr>
            <a:spLocks noGrp="1"/>
          </p:cNvSpPr>
          <p:nvPr>
            <p:ph type="sldNum" sz="quarter" idx="10"/>
          </p:nvPr>
        </p:nvSpPr>
        <p:spPr/>
        <p:txBody>
          <a:bodyPr/>
          <a:lstStyle/>
          <a:p>
            <a:fld id="{3F1A866D-3BBF-4EBD-869B-E6735551C954}" type="slidenum">
              <a:rPr lang="en-IN" smtClean="0"/>
              <a:t>7</a:t>
            </a:fld>
            <a:endParaRPr lang="en-IN"/>
          </a:p>
        </p:txBody>
      </p:sp>
    </p:spTree>
    <p:extLst>
      <p:ext uri="{BB962C8B-B14F-4D97-AF65-F5344CB8AC3E}">
        <p14:creationId xmlns:p14="http://schemas.microsoft.com/office/powerpoint/2010/main" val="37413467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commonly said that we start dying soon after we are born. This statement is synonymous with failing health. </a:t>
            </a:r>
          </a:p>
          <a:p>
            <a:r>
              <a:rPr lang="en-US" dirty="0" smtClean="0"/>
              <a:t>Failing health due to advancing age happens because of a lot of reasons such as non-availability or inaccessibility of health care services  especially in the developing countries or   lack of awareness and knowledge and high cost of disease management making  caring for ailing health a burden to the person as well as the caregiver, </a:t>
            </a:r>
            <a:r>
              <a:rPr lang="en-US" b="1" dirty="0" smtClean="0"/>
              <a:t>this picture worsens for the elderlies from lower socio economic status</a:t>
            </a:r>
            <a:r>
              <a:rPr lang="en-US" dirty="0" smtClean="0"/>
              <a:t>. </a:t>
            </a:r>
          </a:p>
          <a:p>
            <a:endParaRPr lang="en-US" dirty="0" smtClean="0"/>
          </a:p>
          <a:p>
            <a:r>
              <a:rPr lang="en-US" dirty="0" smtClean="0"/>
              <a:t>According to“STATE OF ELDERLY IN INDI,” </a:t>
            </a:r>
            <a:r>
              <a:rPr lang="en-US" dirty="0" err="1" smtClean="0"/>
              <a:t>n.d.</a:t>
            </a:r>
            <a:r>
              <a:rPr lang="en-US" dirty="0" smtClean="0"/>
              <a:t>) the elderly perceive their health as inadequate. </a:t>
            </a:r>
            <a:endParaRPr lang="en-IN" dirty="0"/>
          </a:p>
        </p:txBody>
      </p:sp>
      <p:sp>
        <p:nvSpPr>
          <p:cNvPr id="4" name="Slide Number Placeholder 3"/>
          <p:cNvSpPr>
            <a:spLocks noGrp="1"/>
          </p:cNvSpPr>
          <p:nvPr>
            <p:ph type="sldNum" sz="quarter" idx="10"/>
          </p:nvPr>
        </p:nvSpPr>
        <p:spPr/>
        <p:txBody>
          <a:bodyPr/>
          <a:lstStyle/>
          <a:p>
            <a:fld id="{3F1A866D-3BBF-4EBD-869B-E6735551C954}" type="slidenum">
              <a:rPr lang="en-IN" smtClean="0"/>
              <a:t>8</a:t>
            </a:fld>
            <a:endParaRPr lang="en-IN"/>
          </a:p>
        </p:txBody>
      </p:sp>
    </p:spTree>
    <p:extLst>
      <p:ext uri="{BB962C8B-B14F-4D97-AF65-F5344CB8AC3E}">
        <p14:creationId xmlns:p14="http://schemas.microsoft.com/office/powerpoint/2010/main" val="51097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tradition eastern families the elderlies played a significant role in family decision making and were highly respected. It was often considered sinful if the elderly person is left alone. </a:t>
            </a:r>
            <a:endParaRPr lang="en-IN" dirty="0"/>
          </a:p>
        </p:txBody>
      </p:sp>
      <p:sp>
        <p:nvSpPr>
          <p:cNvPr id="4" name="Slide Number Placeholder 3"/>
          <p:cNvSpPr>
            <a:spLocks noGrp="1"/>
          </p:cNvSpPr>
          <p:nvPr>
            <p:ph type="sldNum" sz="quarter" idx="10"/>
          </p:nvPr>
        </p:nvSpPr>
        <p:spPr/>
        <p:txBody>
          <a:bodyPr/>
          <a:lstStyle/>
          <a:p>
            <a:fld id="{3F1A866D-3BBF-4EBD-869B-E6735551C954}" type="slidenum">
              <a:rPr lang="en-IN" smtClean="0"/>
              <a:t>14</a:t>
            </a:fld>
            <a:endParaRPr lang="en-IN"/>
          </a:p>
        </p:txBody>
      </p:sp>
    </p:spTree>
    <p:extLst>
      <p:ext uri="{BB962C8B-B14F-4D97-AF65-F5344CB8AC3E}">
        <p14:creationId xmlns:p14="http://schemas.microsoft.com/office/powerpoint/2010/main" val="2734382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Because of isolation they may also become victim of criminal activities. </a:t>
            </a:r>
            <a:endParaRPr lang="en-IN" dirty="0"/>
          </a:p>
        </p:txBody>
      </p:sp>
      <p:sp>
        <p:nvSpPr>
          <p:cNvPr id="4" name="Slide Number Placeholder 3"/>
          <p:cNvSpPr>
            <a:spLocks noGrp="1"/>
          </p:cNvSpPr>
          <p:nvPr>
            <p:ph type="sldNum" sz="quarter" idx="10"/>
          </p:nvPr>
        </p:nvSpPr>
        <p:spPr/>
        <p:txBody>
          <a:bodyPr/>
          <a:lstStyle/>
          <a:p>
            <a:fld id="{3F1A866D-3BBF-4EBD-869B-E6735551C954}" type="slidenum">
              <a:rPr lang="en-IN" smtClean="0"/>
              <a:t>15</a:t>
            </a:fld>
            <a:endParaRPr lang="en-IN"/>
          </a:p>
        </p:txBody>
      </p:sp>
    </p:spTree>
    <p:extLst>
      <p:ext uri="{BB962C8B-B14F-4D97-AF65-F5344CB8AC3E}">
        <p14:creationId xmlns:p14="http://schemas.microsoft.com/office/powerpoint/2010/main" val="29334641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Because of isolation they may also become victim of criminal activities. </a:t>
            </a:r>
            <a:endParaRPr lang="en-IN" dirty="0"/>
          </a:p>
        </p:txBody>
      </p:sp>
      <p:sp>
        <p:nvSpPr>
          <p:cNvPr id="4" name="Slide Number Placeholder 3"/>
          <p:cNvSpPr>
            <a:spLocks noGrp="1"/>
          </p:cNvSpPr>
          <p:nvPr>
            <p:ph type="sldNum" sz="quarter" idx="10"/>
          </p:nvPr>
        </p:nvSpPr>
        <p:spPr/>
        <p:txBody>
          <a:bodyPr/>
          <a:lstStyle/>
          <a:p>
            <a:fld id="{3F1A866D-3BBF-4EBD-869B-E6735551C954}" type="slidenum">
              <a:rPr lang="en-IN" smtClean="0"/>
              <a:t>16</a:t>
            </a:fld>
            <a:endParaRPr lang="en-IN"/>
          </a:p>
        </p:txBody>
      </p:sp>
    </p:spTree>
    <p:extLst>
      <p:ext uri="{BB962C8B-B14F-4D97-AF65-F5344CB8AC3E}">
        <p14:creationId xmlns:p14="http://schemas.microsoft.com/office/powerpoint/2010/main" val="829968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BD20786-D3BA-4DE2-B20E-4604D30E97E5}" type="datetimeFigureOut">
              <a:rPr lang="en-IN" smtClean="0"/>
              <a:t>29-11-2018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2FB2AF3-F327-4B09-B00E-D8B5A4773B53}" type="slidenum">
              <a:rPr lang="en-IN" smtClean="0"/>
              <a:t>‹#›</a:t>
            </a:fld>
            <a:endParaRPr lang="en-IN"/>
          </a:p>
        </p:txBody>
      </p:sp>
    </p:spTree>
    <p:extLst>
      <p:ext uri="{BB962C8B-B14F-4D97-AF65-F5344CB8AC3E}">
        <p14:creationId xmlns:p14="http://schemas.microsoft.com/office/powerpoint/2010/main" val="226324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BD20786-D3BA-4DE2-B20E-4604D30E97E5}" type="datetimeFigureOut">
              <a:rPr lang="en-IN" smtClean="0"/>
              <a:t>29-11-2018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2FB2AF3-F327-4B09-B00E-D8B5A4773B53}" type="slidenum">
              <a:rPr lang="en-IN" smtClean="0"/>
              <a:t>‹#›</a:t>
            </a:fld>
            <a:endParaRPr lang="en-IN"/>
          </a:p>
        </p:txBody>
      </p:sp>
    </p:spTree>
    <p:extLst>
      <p:ext uri="{BB962C8B-B14F-4D97-AF65-F5344CB8AC3E}">
        <p14:creationId xmlns:p14="http://schemas.microsoft.com/office/powerpoint/2010/main" val="1205345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BD20786-D3BA-4DE2-B20E-4604D30E97E5}" type="datetimeFigureOut">
              <a:rPr lang="en-IN" smtClean="0"/>
              <a:t>29-11-2018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2FB2AF3-F327-4B09-B00E-D8B5A4773B53}" type="slidenum">
              <a:rPr lang="en-IN" smtClean="0"/>
              <a:t>‹#›</a:t>
            </a:fld>
            <a:endParaRPr lang="en-IN"/>
          </a:p>
        </p:txBody>
      </p:sp>
    </p:spTree>
    <p:extLst>
      <p:ext uri="{BB962C8B-B14F-4D97-AF65-F5344CB8AC3E}">
        <p14:creationId xmlns:p14="http://schemas.microsoft.com/office/powerpoint/2010/main" val="282502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BD20786-D3BA-4DE2-B20E-4604D30E97E5}" type="datetimeFigureOut">
              <a:rPr lang="en-IN" smtClean="0"/>
              <a:t>29-11-2018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2FB2AF3-F327-4B09-B00E-D8B5A4773B53}" type="slidenum">
              <a:rPr lang="en-IN" smtClean="0"/>
              <a:t>‹#›</a:t>
            </a:fld>
            <a:endParaRPr lang="en-IN"/>
          </a:p>
        </p:txBody>
      </p:sp>
    </p:spTree>
    <p:extLst>
      <p:ext uri="{BB962C8B-B14F-4D97-AF65-F5344CB8AC3E}">
        <p14:creationId xmlns:p14="http://schemas.microsoft.com/office/powerpoint/2010/main" val="975623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BD20786-D3BA-4DE2-B20E-4604D30E97E5}" type="datetimeFigureOut">
              <a:rPr lang="en-IN" smtClean="0"/>
              <a:t>29-11-2018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2FB2AF3-F327-4B09-B00E-D8B5A4773B53}" type="slidenum">
              <a:rPr lang="en-IN" smtClean="0"/>
              <a:t>‹#›</a:t>
            </a:fld>
            <a:endParaRPr lang="en-IN"/>
          </a:p>
        </p:txBody>
      </p:sp>
    </p:spTree>
    <p:extLst>
      <p:ext uri="{BB962C8B-B14F-4D97-AF65-F5344CB8AC3E}">
        <p14:creationId xmlns:p14="http://schemas.microsoft.com/office/powerpoint/2010/main" val="4126445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BD20786-D3BA-4DE2-B20E-4604D30E97E5}" type="datetimeFigureOut">
              <a:rPr lang="en-IN" smtClean="0"/>
              <a:t>29-11-2018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2FB2AF3-F327-4B09-B00E-D8B5A4773B53}" type="slidenum">
              <a:rPr lang="en-IN" smtClean="0"/>
              <a:t>‹#›</a:t>
            </a:fld>
            <a:endParaRPr lang="en-IN"/>
          </a:p>
        </p:txBody>
      </p:sp>
    </p:spTree>
    <p:extLst>
      <p:ext uri="{BB962C8B-B14F-4D97-AF65-F5344CB8AC3E}">
        <p14:creationId xmlns:p14="http://schemas.microsoft.com/office/powerpoint/2010/main" val="1419578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BD20786-D3BA-4DE2-B20E-4604D30E97E5}" type="datetimeFigureOut">
              <a:rPr lang="en-IN" smtClean="0"/>
              <a:t>29-11-2018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2FB2AF3-F327-4B09-B00E-D8B5A4773B53}" type="slidenum">
              <a:rPr lang="en-IN" smtClean="0"/>
              <a:t>‹#›</a:t>
            </a:fld>
            <a:endParaRPr lang="en-IN"/>
          </a:p>
        </p:txBody>
      </p:sp>
    </p:spTree>
    <p:extLst>
      <p:ext uri="{BB962C8B-B14F-4D97-AF65-F5344CB8AC3E}">
        <p14:creationId xmlns:p14="http://schemas.microsoft.com/office/powerpoint/2010/main" val="1751464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BD20786-D3BA-4DE2-B20E-4604D30E97E5}" type="datetimeFigureOut">
              <a:rPr lang="en-IN" smtClean="0"/>
              <a:t>29-11-2018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2FB2AF3-F327-4B09-B00E-D8B5A4773B53}" type="slidenum">
              <a:rPr lang="en-IN" smtClean="0"/>
              <a:t>‹#›</a:t>
            </a:fld>
            <a:endParaRPr lang="en-IN"/>
          </a:p>
        </p:txBody>
      </p:sp>
    </p:spTree>
    <p:extLst>
      <p:ext uri="{BB962C8B-B14F-4D97-AF65-F5344CB8AC3E}">
        <p14:creationId xmlns:p14="http://schemas.microsoft.com/office/powerpoint/2010/main" val="119227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D20786-D3BA-4DE2-B20E-4604D30E97E5}" type="datetimeFigureOut">
              <a:rPr lang="en-IN" smtClean="0"/>
              <a:t>29-11-2018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2FB2AF3-F327-4B09-B00E-D8B5A4773B53}" type="slidenum">
              <a:rPr lang="en-IN" smtClean="0"/>
              <a:t>‹#›</a:t>
            </a:fld>
            <a:endParaRPr lang="en-IN"/>
          </a:p>
        </p:txBody>
      </p:sp>
    </p:spTree>
    <p:extLst>
      <p:ext uri="{BB962C8B-B14F-4D97-AF65-F5344CB8AC3E}">
        <p14:creationId xmlns:p14="http://schemas.microsoft.com/office/powerpoint/2010/main" val="3407523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BD20786-D3BA-4DE2-B20E-4604D30E97E5}" type="datetimeFigureOut">
              <a:rPr lang="en-IN" smtClean="0"/>
              <a:t>29-11-2018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2FB2AF3-F327-4B09-B00E-D8B5A4773B53}" type="slidenum">
              <a:rPr lang="en-IN" smtClean="0"/>
              <a:t>‹#›</a:t>
            </a:fld>
            <a:endParaRPr lang="en-IN"/>
          </a:p>
        </p:txBody>
      </p:sp>
    </p:spTree>
    <p:extLst>
      <p:ext uri="{BB962C8B-B14F-4D97-AF65-F5344CB8AC3E}">
        <p14:creationId xmlns:p14="http://schemas.microsoft.com/office/powerpoint/2010/main" val="1731913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BD20786-D3BA-4DE2-B20E-4604D30E97E5}" type="datetimeFigureOut">
              <a:rPr lang="en-IN" smtClean="0"/>
              <a:t>29-11-2018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2FB2AF3-F327-4B09-B00E-D8B5A4773B53}" type="slidenum">
              <a:rPr lang="en-IN" smtClean="0"/>
              <a:t>‹#›</a:t>
            </a:fld>
            <a:endParaRPr lang="en-IN"/>
          </a:p>
        </p:txBody>
      </p:sp>
    </p:spTree>
    <p:extLst>
      <p:ext uri="{BB962C8B-B14F-4D97-AF65-F5344CB8AC3E}">
        <p14:creationId xmlns:p14="http://schemas.microsoft.com/office/powerpoint/2010/main" val="4209108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D20786-D3BA-4DE2-B20E-4604D30E97E5}" type="datetimeFigureOut">
              <a:rPr lang="en-IN" smtClean="0"/>
              <a:t>29-11-2018</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FB2AF3-F327-4B09-B00E-D8B5A4773B53}" type="slidenum">
              <a:rPr lang="en-IN" smtClean="0"/>
              <a:t>‹#›</a:t>
            </a:fld>
            <a:endParaRPr lang="en-IN"/>
          </a:p>
        </p:txBody>
      </p:sp>
    </p:spTree>
    <p:extLst>
      <p:ext uri="{BB962C8B-B14F-4D97-AF65-F5344CB8AC3E}">
        <p14:creationId xmlns:p14="http://schemas.microsoft.com/office/powerpoint/2010/main" val="790276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mohfw.nic.in/showfil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2137" y="1446414"/>
            <a:ext cx="10873047" cy="2344189"/>
          </a:xfrm>
        </p:spPr>
        <p:txBody>
          <a:bodyPr>
            <a:normAutofit fontScale="90000"/>
          </a:bodyPr>
          <a:lstStyle/>
          <a:p>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sz="4400" dirty="0" smtClean="0">
                <a:latin typeface="Times New Roman" panose="02020603050405020304" pitchFamily="18" charset="0"/>
                <a:cs typeface="Times New Roman" panose="02020603050405020304" pitchFamily="18" charset="0"/>
              </a:rPr>
              <a:t>Disability </a:t>
            </a:r>
            <a:r>
              <a:rPr lang="en-US" sz="4400" dirty="0">
                <a:latin typeface="Times New Roman" panose="02020603050405020304" pitchFamily="18" charset="0"/>
                <a:cs typeface="Times New Roman" panose="02020603050405020304" pitchFamily="18" charset="0"/>
              </a:rPr>
              <a:t>among Indian elderly: Issues and way forward</a:t>
            </a:r>
            <a:br>
              <a:rPr lang="en-US" sz="44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r>
            <a:br>
              <a:rPr lang="en-US" sz="3600"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3790604"/>
            <a:ext cx="9144000" cy="2913610"/>
          </a:xfrm>
        </p:spPr>
        <p:txBody>
          <a:bodyPr>
            <a:normAutofit/>
          </a:bodyPr>
          <a:lstStyle/>
          <a:p>
            <a:r>
              <a:rPr lang="en-IN" dirty="0" smtClean="0"/>
              <a:t>Ms. </a:t>
            </a:r>
            <a:r>
              <a:rPr lang="en-IN" dirty="0" smtClean="0"/>
              <a:t>Aishwarya Raj</a:t>
            </a:r>
            <a:endParaRPr lang="en-IN" dirty="0" smtClean="0"/>
          </a:p>
          <a:p>
            <a:r>
              <a:rPr lang="en-IN" dirty="0" smtClean="0"/>
              <a:t>Clinical Psychologist</a:t>
            </a:r>
            <a:br>
              <a:rPr lang="en-IN" dirty="0" smtClean="0"/>
            </a:br>
            <a:r>
              <a:rPr lang="en-IN" dirty="0" smtClean="0"/>
              <a:t>Student Wellness Centre, AIIMS, New Delhi</a:t>
            </a:r>
          </a:p>
          <a:p>
            <a:r>
              <a:rPr lang="en-IN" dirty="0" smtClean="0"/>
              <a:t>Ms. </a:t>
            </a:r>
            <a:r>
              <a:rPr lang="en-IN" dirty="0" err="1" smtClean="0"/>
              <a:t>Soni</a:t>
            </a:r>
            <a:r>
              <a:rPr lang="en-IN" dirty="0" smtClean="0"/>
              <a:t> </a:t>
            </a:r>
            <a:r>
              <a:rPr lang="en-IN" dirty="0" err="1" smtClean="0"/>
              <a:t>Jaiswal</a:t>
            </a:r>
            <a:endParaRPr lang="en-IN" dirty="0" smtClean="0"/>
          </a:p>
          <a:p>
            <a:r>
              <a:rPr lang="en-US" dirty="0"/>
              <a:t>Clinical Psychologist</a:t>
            </a:r>
            <a:br>
              <a:rPr lang="en-US" dirty="0"/>
            </a:br>
            <a:r>
              <a:rPr lang="en-US" dirty="0"/>
              <a:t>Student Wellness Centre, AIIMS, New Delhi</a:t>
            </a:r>
          </a:p>
          <a:p>
            <a:endParaRPr lang="en-IN" dirty="0"/>
          </a:p>
        </p:txBody>
      </p:sp>
    </p:spTree>
    <p:extLst>
      <p:ext uri="{BB962C8B-B14F-4D97-AF65-F5344CB8AC3E}">
        <p14:creationId xmlns:p14="http://schemas.microsoft.com/office/powerpoint/2010/main" val="1188076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Health causes</a:t>
            </a:r>
            <a:r>
              <a:rPr lang="en-IN" dirty="0"/>
              <a:t/>
            </a:r>
            <a:br>
              <a:rPr lang="en-IN" dirty="0"/>
            </a:br>
            <a:endParaRPr lang="en-IN" dirty="0"/>
          </a:p>
        </p:txBody>
      </p:sp>
      <p:sp>
        <p:nvSpPr>
          <p:cNvPr id="3" name="Content Placeholder 2"/>
          <p:cNvSpPr>
            <a:spLocks noGrp="1"/>
          </p:cNvSpPr>
          <p:nvPr>
            <p:ph idx="1"/>
          </p:nvPr>
        </p:nvSpPr>
        <p:spPr>
          <a:xfrm>
            <a:off x="688571" y="1875501"/>
            <a:ext cx="10515600" cy="4351338"/>
          </a:xfrm>
        </p:spPr>
        <p:txBody>
          <a:bodyPr>
            <a:normAutofit/>
          </a:bodyPr>
          <a:lstStyle/>
          <a:p>
            <a:pPr algn="just"/>
            <a:r>
              <a:rPr lang="en-US" dirty="0" smtClean="0"/>
              <a:t>Poor </a:t>
            </a:r>
            <a:r>
              <a:rPr lang="en-US" dirty="0"/>
              <a:t>health conditions have been defined as the prevalent cause of elderly loneliness. Both physical and mental health have been found to play role.</a:t>
            </a:r>
            <a:endParaRPr lang="en-IN" dirty="0"/>
          </a:p>
          <a:p>
            <a:pPr algn="just"/>
            <a:r>
              <a:rPr lang="en-US" dirty="0">
                <a:solidFill>
                  <a:srgbClr val="FF0000"/>
                </a:solidFill>
              </a:rPr>
              <a:t>Physical health </a:t>
            </a:r>
            <a:r>
              <a:rPr lang="en-US" dirty="0"/>
              <a:t>in elderly deteriorates at a fast pace leading to poor functional status and sometimes functional disability. Also decline in functioning of sense organs leading to impaired vison and hearing loss, lack of outdoor activities, inability to carry out activities of daily living, needing help in these activities, inability to go to post office/bank.</a:t>
            </a:r>
            <a:endParaRPr lang="en-IN" dirty="0"/>
          </a:p>
          <a:p>
            <a:endParaRPr lang="en-IN" dirty="0"/>
          </a:p>
        </p:txBody>
      </p:sp>
    </p:spTree>
    <p:extLst>
      <p:ext uri="{BB962C8B-B14F-4D97-AF65-F5344CB8AC3E}">
        <p14:creationId xmlns:p14="http://schemas.microsoft.com/office/powerpoint/2010/main" val="27671609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US" dirty="0">
                <a:solidFill>
                  <a:srgbClr val="FF0000"/>
                </a:solidFill>
              </a:rPr>
              <a:t>Mental health </a:t>
            </a:r>
            <a:r>
              <a:rPr lang="en-US" dirty="0" smtClean="0">
                <a:solidFill>
                  <a:srgbClr val="FF0000"/>
                </a:solidFill>
              </a:rPr>
              <a:t>difficulties </a:t>
            </a:r>
            <a:r>
              <a:rPr lang="en-US" dirty="0" smtClean="0"/>
              <a:t>such as Incapacity </a:t>
            </a:r>
            <a:r>
              <a:rPr lang="en-US" dirty="0"/>
              <a:t>of cognitive </a:t>
            </a:r>
            <a:r>
              <a:rPr lang="en-US" dirty="0" smtClean="0"/>
              <a:t>resources,</a:t>
            </a:r>
          </a:p>
          <a:p>
            <a:pPr algn="just"/>
            <a:r>
              <a:rPr lang="en-US" dirty="0" smtClean="0">
                <a:solidFill>
                  <a:srgbClr val="FF0000"/>
                </a:solidFill>
              </a:rPr>
              <a:t>Fluctuating mood</a:t>
            </a:r>
            <a:r>
              <a:rPr lang="en-US" dirty="0" smtClean="0"/>
              <a:t>,</a:t>
            </a:r>
          </a:p>
          <a:p>
            <a:pPr algn="just"/>
            <a:r>
              <a:rPr lang="en-US" dirty="0" smtClean="0">
                <a:solidFill>
                  <a:srgbClr val="FF0000"/>
                </a:solidFill>
              </a:rPr>
              <a:t>Anxiety</a:t>
            </a:r>
            <a:r>
              <a:rPr lang="en-US" dirty="0" smtClean="0"/>
              <a:t> </a:t>
            </a:r>
            <a:r>
              <a:rPr lang="en-US" dirty="0"/>
              <a:t>have been found to impact elderlies the most</a:t>
            </a:r>
            <a:r>
              <a:rPr lang="en-US" dirty="0" smtClean="0"/>
              <a:t>.</a:t>
            </a:r>
          </a:p>
          <a:p>
            <a:pPr algn="just"/>
            <a:r>
              <a:rPr lang="en-US" dirty="0" smtClean="0">
                <a:solidFill>
                  <a:srgbClr val="FF0000"/>
                </a:solidFill>
              </a:rPr>
              <a:t>Depression</a:t>
            </a:r>
            <a:r>
              <a:rPr lang="en-US" dirty="0" smtClean="0"/>
              <a:t> </a:t>
            </a:r>
            <a:r>
              <a:rPr lang="en-US" dirty="0"/>
              <a:t>has been found to be the leading cause of loneliness amongst elderlies.  It is often seen that loneliness is the cause of depression or vice versa. However, the treatment often ignores loneliness as a cause rather it is treated as a symptom that may subside with </a:t>
            </a:r>
            <a:r>
              <a:rPr lang="en-US" dirty="0" smtClean="0"/>
              <a:t>treatment.</a:t>
            </a:r>
          </a:p>
          <a:p>
            <a:pPr marL="0" indent="0" algn="just">
              <a:buNone/>
            </a:pPr>
            <a:r>
              <a:rPr lang="en-US" dirty="0" smtClean="0"/>
              <a:t>                                                                                                  </a:t>
            </a:r>
            <a:endParaRPr lang="en-IN" dirty="0"/>
          </a:p>
        </p:txBody>
      </p:sp>
    </p:spTree>
    <p:extLst>
      <p:ext uri="{BB962C8B-B14F-4D97-AF65-F5344CB8AC3E}">
        <p14:creationId xmlns:p14="http://schemas.microsoft.com/office/powerpoint/2010/main" val="25607628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US" dirty="0">
                <a:solidFill>
                  <a:srgbClr val="FF0000"/>
                </a:solidFill>
                <a:latin typeface="Times New Roman" panose="02020603050405020304" pitchFamily="18" charset="0"/>
                <a:cs typeface="Times New Roman" panose="02020603050405020304" pitchFamily="18" charset="0"/>
              </a:rPr>
              <a:t>Mental health </a:t>
            </a:r>
            <a:r>
              <a:rPr lang="en-US" dirty="0" smtClean="0">
                <a:solidFill>
                  <a:srgbClr val="FF0000"/>
                </a:solidFill>
                <a:latin typeface="Times New Roman" panose="02020603050405020304" pitchFamily="18" charset="0"/>
                <a:cs typeface="Times New Roman" panose="02020603050405020304" pitchFamily="18" charset="0"/>
              </a:rPr>
              <a:t>difficulties </a:t>
            </a:r>
          </a:p>
          <a:p>
            <a:pPr algn="just"/>
            <a:r>
              <a:rPr lang="en-US" dirty="0" smtClean="0">
                <a:latin typeface="Times New Roman" panose="02020603050405020304" pitchFamily="18" charset="0"/>
                <a:cs typeface="Times New Roman" panose="02020603050405020304" pitchFamily="18" charset="0"/>
              </a:rPr>
              <a:t>Loneliness </a:t>
            </a:r>
            <a:r>
              <a:rPr lang="en-US" dirty="0">
                <a:latin typeface="Times New Roman" panose="02020603050405020304" pitchFamily="18" charset="0"/>
                <a:cs typeface="Times New Roman" panose="02020603050405020304" pitchFamily="18" charset="0"/>
              </a:rPr>
              <a:t>is linked with depression but not all depressed elderlies are lonely and not all lonely elderlies are depressed.</a:t>
            </a:r>
          </a:p>
          <a:p>
            <a:pPr algn="just"/>
            <a:r>
              <a:rPr lang="en-US" dirty="0">
                <a:latin typeface="Times New Roman" panose="02020603050405020304" pitchFamily="18" charset="0"/>
                <a:cs typeface="Times New Roman" panose="02020603050405020304" pitchFamily="18" charset="0"/>
              </a:rPr>
              <a:t>A decrease in mood, increases the risk of loneliness. Unfulfilled expectations from contacts can affect the psychological well-being of the elderly.</a:t>
            </a:r>
          </a:p>
          <a:p>
            <a:pPr marL="0" indent="0">
              <a:buNone/>
            </a:pPr>
            <a:endParaRPr lang="en-US" dirty="0" smtClean="0"/>
          </a:p>
          <a:p>
            <a:pPr marL="0" indent="0">
              <a:buNone/>
            </a:pPr>
            <a:endParaRPr lang="en-US" dirty="0"/>
          </a:p>
          <a:p>
            <a:pPr marL="0" indent="0">
              <a:buNone/>
            </a:pPr>
            <a:r>
              <a:rPr lang="en-US" sz="2000" dirty="0" err="1" smtClean="0"/>
              <a:t>Leiderman</a:t>
            </a:r>
            <a:r>
              <a:rPr lang="en-US" sz="2000" dirty="0"/>
              <a:t>, P. (1969). Loneliness: A Psychodynamic Interpretation. International Psychiatry Clinics, 6, 155-174.</a:t>
            </a:r>
          </a:p>
          <a:p>
            <a:endParaRPr lang="en-IN" dirty="0"/>
          </a:p>
        </p:txBody>
      </p:sp>
    </p:spTree>
    <p:extLst>
      <p:ext uri="{BB962C8B-B14F-4D97-AF65-F5344CB8AC3E}">
        <p14:creationId xmlns:p14="http://schemas.microsoft.com/office/powerpoint/2010/main" val="26040337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Reduced social activities</a:t>
            </a:r>
            <a:r>
              <a:rPr lang="en-US" dirty="0"/>
              <a:t/>
            </a:r>
            <a:br>
              <a:rPr lang="en-US" dirty="0"/>
            </a:br>
            <a:endParaRPr lang="en-IN" dirty="0"/>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Deteriorating </a:t>
            </a:r>
            <a:r>
              <a:rPr lang="en-US" dirty="0">
                <a:latin typeface="Times New Roman" panose="02020603050405020304" pitchFamily="18" charset="0"/>
                <a:cs typeface="Times New Roman" panose="02020603050405020304" pitchFamily="18" charset="0"/>
              </a:rPr>
              <a:t>health,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injury and</a:t>
            </a:r>
          </a:p>
          <a:p>
            <a:pPr algn="just"/>
            <a:r>
              <a:rPr lang="en-US" dirty="0" smtClean="0">
                <a:latin typeface="Times New Roman" panose="02020603050405020304" pitchFamily="18" charset="0"/>
                <a:cs typeface="Times New Roman" panose="02020603050405020304" pitchFamily="18" charset="0"/>
              </a:rPr>
              <a:t>functional </a:t>
            </a:r>
            <a:r>
              <a:rPr lang="en-US" dirty="0">
                <a:latin typeface="Times New Roman" panose="02020603050405020304" pitchFamily="18" charset="0"/>
                <a:cs typeface="Times New Roman" panose="02020603050405020304" pitchFamily="18" charset="0"/>
              </a:rPr>
              <a:t>immobility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can </a:t>
            </a:r>
            <a:r>
              <a:rPr lang="en-US" dirty="0">
                <a:latin typeface="Times New Roman" panose="02020603050405020304" pitchFamily="18" charset="0"/>
                <a:cs typeface="Times New Roman" panose="02020603050405020304" pitchFamily="18" charset="0"/>
              </a:rPr>
              <a:t>affect elderly participation in social activities such as </a:t>
            </a:r>
            <a:r>
              <a:rPr lang="en-US" dirty="0">
                <a:solidFill>
                  <a:srgbClr val="FF0000"/>
                </a:solidFill>
                <a:latin typeface="Times New Roman" panose="02020603050405020304" pitchFamily="18" charset="0"/>
                <a:cs typeface="Times New Roman" panose="02020603050405020304" pitchFamily="18" charset="0"/>
              </a:rPr>
              <a:t>reduction in social activities</a:t>
            </a:r>
            <a:r>
              <a:rPr lang="en-US" dirty="0">
                <a:latin typeface="Times New Roman" panose="02020603050405020304" pitchFamily="18" charset="0"/>
                <a:cs typeface="Times New Roman" panose="02020603050405020304" pitchFamily="18" charset="0"/>
              </a:rPr>
              <a:t> or </a:t>
            </a:r>
            <a:r>
              <a:rPr lang="en-US" dirty="0">
                <a:solidFill>
                  <a:srgbClr val="FF0000"/>
                </a:solidFill>
                <a:latin typeface="Times New Roman" panose="02020603050405020304" pitchFamily="18" charset="0"/>
                <a:cs typeface="Times New Roman" panose="02020603050405020304" pitchFamily="18" charset="0"/>
              </a:rPr>
              <a:t>lack of social activities</a:t>
            </a:r>
            <a:r>
              <a:rPr lang="en-US" dirty="0">
                <a:latin typeface="Times New Roman" panose="02020603050405020304" pitchFamily="18" charset="0"/>
                <a:cs typeface="Times New Roman" panose="02020603050405020304" pitchFamily="18" charset="0"/>
              </a:rPr>
              <a:t> leading to loneliness often known as social </a:t>
            </a:r>
            <a:r>
              <a:rPr lang="en-US" dirty="0" smtClean="0">
                <a:latin typeface="Times New Roman" panose="02020603050405020304" pitchFamily="18" charset="0"/>
                <a:cs typeface="Times New Roman" panose="02020603050405020304" pitchFamily="18" charset="0"/>
              </a:rPr>
              <a:t>loneliness.</a:t>
            </a:r>
            <a:endParaRPr lang="en-US"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43260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Living alone</a:t>
            </a:r>
            <a:r>
              <a:rPr lang="en-US" dirty="0"/>
              <a:t/>
            </a:r>
            <a:br>
              <a:rPr lang="en-US" dirty="0"/>
            </a:br>
            <a:endParaRPr lang="en-IN" dirty="0"/>
          </a:p>
        </p:txBody>
      </p:sp>
      <p:sp>
        <p:nvSpPr>
          <p:cNvPr id="3" name="Content Placeholder 2"/>
          <p:cNvSpPr>
            <a:spLocks noGrp="1"/>
          </p:cNvSpPr>
          <p:nvPr>
            <p:ph idx="1"/>
          </p:nvPr>
        </p:nvSpPr>
        <p:spPr>
          <a:xfrm>
            <a:off x="838200" y="1550662"/>
            <a:ext cx="6659880" cy="4963305"/>
          </a:xfrm>
        </p:spPr>
        <p:txBody>
          <a:bodyPr>
            <a:normAutofit lnSpcReduction="10000"/>
          </a:bodyPr>
          <a:lstStyle/>
          <a:p>
            <a:pPr algn="just"/>
            <a:r>
              <a:rPr lang="en-US" sz="3000" dirty="0" smtClean="0">
                <a:latin typeface="Times New Roman" panose="02020603050405020304" pitchFamily="18" charset="0"/>
                <a:cs typeface="Times New Roman" panose="02020603050405020304" pitchFamily="18" charset="0"/>
              </a:rPr>
              <a:t>Staying </a:t>
            </a:r>
            <a:r>
              <a:rPr lang="en-US" sz="3000" dirty="0">
                <a:latin typeface="Times New Roman" panose="02020603050405020304" pitchFamily="18" charset="0"/>
                <a:cs typeface="Times New Roman" panose="02020603050405020304" pitchFamily="18" charset="0"/>
              </a:rPr>
              <a:t>alone has been found to be the most consistent risk factor for loneliness among various studies on elderly. </a:t>
            </a:r>
            <a:endParaRPr lang="en-US" sz="3000" dirty="0" smtClean="0">
              <a:latin typeface="Times New Roman" panose="02020603050405020304" pitchFamily="18" charset="0"/>
              <a:cs typeface="Times New Roman" panose="02020603050405020304" pitchFamily="18" charset="0"/>
            </a:endParaRPr>
          </a:p>
          <a:p>
            <a:pPr algn="just"/>
            <a:r>
              <a:rPr lang="en-US" sz="3000" dirty="0" smtClean="0">
                <a:latin typeface="Times New Roman" panose="02020603050405020304" pitchFamily="18" charset="0"/>
                <a:cs typeface="Times New Roman" panose="02020603050405020304" pitchFamily="18" charset="0"/>
              </a:rPr>
              <a:t>As </a:t>
            </a:r>
            <a:r>
              <a:rPr lang="en-US" sz="3000" dirty="0">
                <a:latin typeface="Times New Roman" panose="02020603050405020304" pitchFamily="18" charset="0"/>
                <a:cs typeface="Times New Roman" panose="02020603050405020304" pitchFamily="18" charset="0"/>
              </a:rPr>
              <a:t>per the data more than </a:t>
            </a:r>
            <a:r>
              <a:rPr lang="en-US" sz="3000" dirty="0">
                <a:solidFill>
                  <a:srgbClr val="FF0000"/>
                </a:solidFill>
                <a:latin typeface="Times New Roman" panose="02020603050405020304" pitchFamily="18" charset="0"/>
                <a:cs typeface="Times New Roman" panose="02020603050405020304" pitchFamily="18" charset="0"/>
              </a:rPr>
              <a:t>50% of 75years old women </a:t>
            </a:r>
            <a:r>
              <a:rPr lang="en-US" sz="3000" dirty="0">
                <a:latin typeface="Times New Roman" panose="02020603050405020304" pitchFamily="18" charset="0"/>
                <a:cs typeface="Times New Roman" panose="02020603050405020304" pitchFamily="18" charset="0"/>
              </a:rPr>
              <a:t>live alone and </a:t>
            </a:r>
            <a:r>
              <a:rPr lang="en-US" sz="3000" dirty="0">
                <a:solidFill>
                  <a:srgbClr val="FF0000"/>
                </a:solidFill>
                <a:latin typeface="Times New Roman" panose="02020603050405020304" pitchFamily="18" charset="0"/>
                <a:cs typeface="Times New Roman" panose="02020603050405020304" pitchFamily="18" charset="0"/>
              </a:rPr>
              <a:t>one third of men aged 80 </a:t>
            </a:r>
            <a:r>
              <a:rPr lang="en-US" sz="3000" dirty="0">
                <a:latin typeface="Times New Roman" panose="02020603050405020304" pitchFamily="18" charset="0"/>
                <a:cs typeface="Times New Roman" panose="02020603050405020304" pitchFamily="18" charset="0"/>
              </a:rPr>
              <a:t>live alone.  However, it has to be noted that elderly people may live alone but still have a web of </a:t>
            </a:r>
            <a:r>
              <a:rPr lang="en-US" sz="3000" dirty="0" smtClean="0">
                <a:latin typeface="Times New Roman" panose="02020603050405020304" pitchFamily="18" charset="0"/>
                <a:cs typeface="Times New Roman" panose="02020603050405020304" pitchFamily="18" charset="0"/>
              </a:rPr>
              <a:t>relationship.</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Cattan</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et al </a:t>
            </a:r>
            <a:r>
              <a:rPr lang="en-US" sz="2000" dirty="0" smtClean="0">
                <a:latin typeface="Times New Roman" panose="02020603050405020304" pitchFamily="18" charset="0"/>
                <a:cs typeface="Times New Roman" panose="02020603050405020304" pitchFamily="18" charset="0"/>
              </a:rPr>
              <a:t>2015</a:t>
            </a:r>
            <a:endParaRPr lang="en-IN"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13716" y="1550662"/>
            <a:ext cx="4094018" cy="4289295"/>
          </a:xfrm>
          <a:prstGeom prst="rect">
            <a:avLst/>
          </a:prstGeom>
        </p:spPr>
      </p:pic>
    </p:spTree>
    <p:extLst>
      <p:ext uri="{BB962C8B-B14F-4D97-AF65-F5344CB8AC3E}">
        <p14:creationId xmlns:p14="http://schemas.microsoft.com/office/powerpoint/2010/main" val="8154809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Neglect &amp; Abuse:</a:t>
            </a:r>
            <a:r>
              <a:rPr lang="en-US" dirty="0"/>
              <a:t/>
            </a:r>
            <a:br>
              <a:rPr lang="en-US" dirty="0"/>
            </a:br>
            <a:endParaRPr lang="en-IN" dirty="0"/>
          </a:p>
        </p:txBody>
      </p:sp>
      <p:sp>
        <p:nvSpPr>
          <p:cNvPr id="3" name="Content Placeholder 2"/>
          <p:cNvSpPr>
            <a:spLocks noGrp="1"/>
          </p:cNvSpPr>
          <p:nvPr>
            <p:ph idx="1"/>
          </p:nvPr>
        </p:nvSpPr>
        <p:spPr/>
        <p:txBody>
          <a:bodyPr>
            <a:normAutofit fontScale="92500"/>
          </a:bodyPr>
          <a:lstStyle/>
          <a:p>
            <a:pPr algn="just"/>
            <a:r>
              <a:rPr lang="en-US" dirty="0"/>
              <a:t> </a:t>
            </a:r>
            <a:r>
              <a:rPr lang="en-US" dirty="0">
                <a:latin typeface="Times New Roman" panose="02020603050405020304" pitchFamily="18" charset="0"/>
                <a:cs typeface="Times New Roman" panose="02020603050405020304" pitchFamily="18" charset="0"/>
              </a:rPr>
              <a:t>In India, elderly are respected and taken care of however in the recent years the social transformation has led to disintegration of the family system and has resulted in the isolation of the elderly</a:t>
            </a:r>
            <a:r>
              <a:rPr lang="en-US" dirty="0" smtClean="0">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Rajan</a:t>
            </a:r>
            <a:r>
              <a:rPr lang="en-US" dirty="0">
                <a:latin typeface="Times New Roman" panose="02020603050405020304" pitchFamily="18" charset="0"/>
                <a:cs typeface="Times New Roman" panose="02020603050405020304" pitchFamily="18" charset="0"/>
              </a:rPr>
              <a:t> 2004</a:t>
            </a:r>
            <a:r>
              <a:rPr lang="en-US" dirty="0" smtClean="0">
                <a:latin typeface="Times New Roman" panose="02020603050405020304" pitchFamily="18" charset="0"/>
                <a:cs typeface="Times New Roman" panose="02020603050405020304" pitchFamily="18" charset="0"/>
              </a:rPr>
              <a:t>)</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recent times have seen increased episodes of </a:t>
            </a:r>
            <a:r>
              <a:rPr lang="en-US" dirty="0" smtClean="0">
                <a:solidFill>
                  <a:srgbClr val="FF0000"/>
                </a:solidFill>
                <a:latin typeface="Times New Roman" panose="02020603050405020304" pitchFamily="18" charset="0"/>
                <a:cs typeface="Times New Roman" panose="02020603050405020304" pitchFamily="18" charset="0"/>
              </a:rPr>
              <a:t>deprivation</a:t>
            </a:r>
            <a:r>
              <a:rPr lang="en-US" dirty="0" smtClean="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material exploitation</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humiliation</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abandonment</a:t>
            </a:r>
            <a:r>
              <a:rPr lang="en-US" dirty="0">
                <a:latin typeface="Times New Roman" panose="02020603050405020304" pitchFamily="18" charset="0"/>
                <a:cs typeface="Times New Roman" panose="02020603050405020304" pitchFamily="18" charset="0"/>
              </a:rPr>
              <a:t> and harm </a:t>
            </a:r>
            <a:r>
              <a:rPr lang="en-US" dirty="0" smtClean="0">
                <a:latin typeface="Times New Roman" panose="02020603050405020304" pitchFamily="18" charset="0"/>
                <a:cs typeface="Times New Roman" panose="02020603050405020304" pitchFamily="18" charset="0"/>
              </a:rPr>
              <a:t>to </a:t>
            </a:r>
            <a:r>
              <a:rPr lang="en-US" dirty="0" smtClean="0">
                <a:solidFill>
                  <a:srgbClr val="FF0000"/>
                </a:solidFill>
                <a:latin typeface="Times New Roman" panose="02020603050405020304" pitchFamily="18" charset="0"/>
                <a:cs typeface="Times New Roman" panose="02020603050405020304" pitchFamily="18" charset="0"/>
              </a:rPr>
              <a:t>physical and mental health </a:t>
            </a:r>
            <a:r>
              <a:rPr lang="en-US" dirty="0" smtClean="0">
                <a:latin typeface="Times New Roman" panose="02020603050405020304" pitchFamily="18" charset="0"/>
                <a:cs typeface="Times New Roman" panose="02020603050405020304" pitchFamily="18" charset="0"/>
              </a:rPr>
              <a:t>of </a:t>
            </a:r>
            <a:r>
              <a:rPr lang="en-US" dirty="0">
                <a:latin typeface="Times New Roman" panose="02020603050405020304" pitchFamily="18" charset="0"/>
                <a:cs typeface="Times New Roman" panose="02020603050405020304" pitchFamily="18" charset="0"/>
              </a:rPr>
              <a:t>elderly. </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Shankar </a:t>
            </a:r>
            <a:r>
              <a:rPr lang="en-US" dirty="0" err="1">
                <a:latin typeface="Times New Roman" panose="02020603050405020304" pitchFamily="18" charset="0"/>
                <a:cs typeface="Times New Roman" panose="02020603050405020304" pitchFamily="18" charset="0"/>
              </a:rPr>
              <a:t>Dass</a:t>
            </a:r>
            <a:r>
              <a:rPr lang="en-US" dirty="0">
                <a:latin typeface="Times New Roman" panose="02020603050405020304" pitchFamily="18" charset="0"/>
                <a:cs typeface="Times New Roman" panose="02020603050405020304" pitchFamily="18" charset="0"/>
              </a:rPr>
              <a:t>, 2009</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8712083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Neglect &amp; Abuse:</a:t>
            </a:r>
            <a:r>
              <a:rPr lang="en-US" dirty="0"/>
              <a:t/>
            </a:r>
            <a:br>
              <a:rPr lang="en-US" dirty="0"/>
            </a:br>
            <a:endParaRPr lang="en-IN" dirty="0"/>
          </a:p>
        </p:txBody>
      </p:sp>
      <p:sp>
        <p:nvSpPr>
          <p:cNvPr id="3" name="Content Placeholder 2"/>
          <p:cNvSpPr>
            <a:spLocks noGrp="1"/>
          </p:cNvSpPr>
          <p:nvPr>
            <p:ph idx="1"/>
          </p:nvPr>
        </p:nvSpPr>
        <p:spPr/>
        <p:txBody>
          <a:bodyPr>
            <a:normAutofit/>
          </a:bodyPr>
          <a:lstStyle/>
          <a:p>
            <a:pPr algn="just"/>
            <a:r>
              <a:rPr lang="en-US" dirty="0" smtClean="0">
                <a:latin typeface="Times New Roman" panose="02020603050405020304" pitchFamily="18" charset="0"/>
                <a:cs typeface="Times New Roman" panose="02020603050405020304" pitchFamily="18" charset="0"/>
              </a:rPr>
              <a:t>Elderly </a:t>
            </a:r>
            <a:r>
              <a:rPr lang="en-US" dirty="0">
                <a:latin typeface="Times New Roman" panose="02020603050405020304" pitchFamily="18" charset="0"/>
                <a:cs typeface="Times New Roman" panose="02020603050405020304" pitchFamily="18" charset="0"/>
              </a:rPr>
              <a:t>having failing health, </a:t>
            </a:r>
            <a:r>
              <a:rPr lang="en-US" dirty="0" smtClean="0">
                <a:latin typeface="Times New Roman" panose="02020603050405020304" pitchFamily="18" charset="0"/>
                <a:cs typeface="Times New Roman" panose="02020603050405020304" pitchFamily="18" charset="0"/>
              </a:rPr>
              <a:t>dependency, </a:t>
            </a:r>
            <a:r>
              <a:rPr lang="en-US" dirty="0">
                <a:latin typeface="Times New Roman" panose="02020603050405020304" pitchFamily="18" charset="0"/>
                <a:cs typeface="Times New Roman" panose="02020603050405020304" pitchFamily="18" charset="0"/>
              </a:rPr>
              <a:t>need </a:t>
            </a:r>
            <a:r>
              <a:rPr lang="en-US" dirty="0" smtClean="0">
                <a:latin typeface="Times New Roman" panose="02020603050405020304" pitchFamily="18" charset="0"/>
                <a:cs typeface="Times New Roman" panose="02020603050405020304" pitchFamily="18" charset="0"/>
              </a:rPr>
              <a:t>of support </a:t>
            </a:r>
            <a:r>
              <a:rPr lang="en-US" dirty="0">
                <a:latin typeface="Times New Roman" panose="02020603050405020304" pitchFamily="18" charset="0"/>
                <a:cs typeface="Times New Roman" panose="02020603050405020304" pitchFamily="18" charset="0"/>
              </a:rPr>
              <a:t>and </a:t>
            </a:r>
            <a:r>
              <a:rPr lang="en-US" dirty="0" smtClean="0">
                <a:latin typeface="Times New Roman" panose="02020603050405020304" pitchFamily="18" charset="0"/>
                <a:cs typeface="Times New Roman" panose="02020603050405020304" pitchFamily="18" charset="0"/>
              </a:rPr>
              <a:t>care. </a:t>
            </a:r>
            <a:r>
              <a:rPr lang="en-US" dirty="0">
                <a:latin typeface="Times New Roman" panose="02020603050405020304" pitchFamily="18" charset="0"/>
                <a:cs typeface="Times New Roman" panose="02020603050405020304" pitchFamily="18" charset="0"/>
              </a:rPr>
              <a:t>Most of the care givers perceive it to be natural for their age and therefore consider it normal leading to neglect and </a:t>
            </a:r>
            <a:r>
              <a:rPr lang="en-US" dirty="0" smtClean="0">
                <a:latin typeface="Times New Roman" panose="02020603050405020304" pitchFamily="18" charset="0"/>
                <a:cs typeface="Times New Roman" panose="02020603050405020304" pitchFamily="18" charset="0"/>
              </a:rPr>
              <a:t>abuse.</a:t>
            </a:r>
          </a:p>
          <a:p>
            <a:pPr algn="just"/>
            <a:r>
              <a:rPr lang="en-US" dirty="0" smtClean="0">
                <a:latin typeface="Times New Roman" panose="02020603050405020304" pitchFamily="18" charset="0"/>
                <a:cs typeface="Times New Roman" panose="02020603050405020304" pitchFamily="18" charset="0"/>
              </a:rPr>
              <a:t>Demanding </a:t>
            </a:r>
            <a:r>
              <a:rPr lang="en-US" dirty="0">
                <a:latin typeface="Times New Roman" panose="02020603050405020304" pitchFamily="18" charset="0"/>
                <a:cs typeface="Times New Roman" panose="02020603050405020304" pitchFamily="18" charset="0"/>
              </a:rPr>
              <a:t>jobs, nuclear families, changing lifestyles are often the prime reasons for neglect of </a:t>
            </a:r>
            <a:r>
              <a:rPr lang="en-US" dirty="0" smtClean="0">
                <a:latin typeface="Times New Roman" panose="02020603050405020304" pitchFamily="18" charset="0"/>
                <a:cs typeface="Times New Roman" panose="02020603050405020304" pitchFamily="18" charset="0"/>
              </a:rPr>
              <a:t>elderly.</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(Gupta</a:t>
            </a:r>
            <a:r>
              <a:rPr lang="en-US" sz="2400" dirty="0">
                <a:latin typeface="Times New Roman" panose="02020603050405020304" pitchFamily="18" charset="0"/>
                <a:cs typeface="Times New Roman" panose="02020603050405020304" pitchFamily="18" charset="0"/>
              </a:rPr>
              <a:t>, Mohan, Tiwari, Singh, &amp; Singh, 2014</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8999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Disability in old age should be a focus of all public health policy and programs </a:t>
            </a:r>
            <a:r>
              <a:rPr lang="en-US" dirty="0" smtClean="0">
                <a:latin typeface="Times New Roman" panose="02020603050405020304" pitchFamily="18" charset="0"/>
                <a:cs typeface="Times New Roman" panose="02020603050405020304" pitchFamily="18" charset="0"/>
              </a:rPr>
              <a:t>and cover </a:t>
            </a:r>
            <a:r>
              <a:rPr lang="en-US" dirty="0">
                <a:latin typeface="Times New Roman" panose="02020603050405020304" pitchFamily="18" charset="0"/>
                <a:cs typeface="Times New Roman" panose="02020603050405020304" pitchFamily="18" charset="0"/>
              </a:rPr>
              <a:t>the whole continuum of services aimed at both preventing disability and </a:t>
            </a:r>
            <a:r>
              <a:rPr lang="en-US" dirty="0" smtClean="0">
                <a:latin typeface="Times New Roman" panose="02020603050405020304" pitchFamily="18" charset="0"/>
                <a:cs typeface="Times New Roman" panose="02020603050405020304" pitchFamily="18" charset="0"/>
              </a:rPr>
              <a:t>restoring functional </a:t>
            </a:r>
            <a:r>
              <a:rPr lang="en-US" dirty="0">
                <a:latin typeface="Times New Roman" panose="02020603050405020304" pitchFamily="18" charset="0"/>
                <a:cs typeface="Times New Roman" panose="02020603050405020304" pitchFamily="18" charset="0"/>
              </a:rPr>
              <a:t>capacity through rehabilitative measures.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86613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
            </a:r>
            <a:br>
              <a:rPr lang="en-IN" dirty="0"/>
            </a:br>
            <a:r>
              <a:rPr lang="en-IN" dirty="0"/>
              <a:t>                    </a:t>
            </a:r>
            <a:r>
              <a:rPr lang="en-IN" dirty="0" smtClean="0"/>
              <a:t>  </a:t>
            </a:r>
            <a:r>
              <a:rPr lang="en-IN" dirty="0"/>
              <a:t>How to bridge the gap?</a:t>
            </a:r>
            <a:br>
              <a:rPr lang="en-IN" dirty="0"/>
            </a:br>
            <a:endParaRPr lang="en-IN" dirty="0"/>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Purpose </a:t>
            </a:r>
            <a:r>
              <a:rPr lang="en-US" dirty="0">
                <a:latin typeface="Times New Roman" panose="02020603050405020304" pitchFamily="18" charset="0"/>
                <a:cs typeface="Times New Roman" panose="02020603050405020304" pitchFamily="18" charset="0"/>
              </a:rPr>
              <a:t>of bridging is to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improve </a:t>
            </a:r>
            <a:r>
              <a:rPr lang="en-US" dirty="0">
                <a:latin typeface="Times New Roman" panose="02020603050405020304" pitchFamily="18" charset="0"/>
                <a:cs typeface="Times New Roman" panose="02020603050405020304" pitchFamily="18" charset="0"/>
              </a:rPr>
              <a:t>efficiency,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equity </a:t>
            </a:r>
            <a:r>
              <a:rPr lang="en-US" dirty="0">
                <a:latin typeface="Times New Roman" panose="02020603050405020304" pitchFamily="18" charset="0"/>
                <a:cs typeface="Times New Roman" panose="02020603050405020304" pitchFamily="18" charset="0"/>
              </a:rPr>
              <a:t>of care,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inclusion </a:t>
            </a:r>
            <a:r>
              <a:rPr lang="en-US" dirty="0">
                <a:latin typeface="Times New Roman" panose="02020603050405020304" pitchFamily="18" charset="0"/>
                <a:cs typeface="Times New Roman" panose="02020603050405020304" pitchFamily="18" charset="0"/>
              </a:rPr>
              <a:t>and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support </a:t>
            </a:r>
            <a:r>
              <a:rPr lang="en-US" dirty="0">
                <a:latin typeface="Times New Roman" panose="02020603050405020304" pitchFamily="18" charset="0"/>
                <a:cs typeface="Times New Roman" panose="02020603050405020304" pitchFamily="18" charset="0"/>
              </a:rPr>
              <a:t>at all </a:t>
            </a:r>
            <a:r>
              <a:rPr lang="en-US" dirty="0" smtClean="0">
                <a:latin typeface="Times New Roman" panose="02020603050405020304" pitchFamily="18" charset="0"/>
                <a:cs typeface="Times New Roman" panose="02020603050405020304" pitchFamily="18" charset="0"/>
              </a:rPr>
              <a:t>levels.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50600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dirty="0" smtClean="0"/>
              <a:t>Development of a </a:t>
            </a:r>
            <a:r>
              <a:rPr lang="en-US" dirty="0">
                <a:solidFill>
                  <a:srgbClr val="FF0000"/>
                </a:solidFill>
              </a:rPr>
              <a:t>positive culture of ageing</a:t>
            </a:r>
            <a:r>
              <a:rPr lang="en-US" dirty="0"/>
              <a:t> would need to </a:t>
            </a:r>
            <a:r>
              <a:rPr lang="en-US" dirty="0" smtClean="0"/>
              <a:t>be based upon:</a:t>
            </a:r>
          </a:p>
          <a:p>
            <a:r>
              <a:rPr lang="en-US" dirty="0" smtClean="0"/>
              <a:t>prevention </a:t>
            </a:r>
            <a:r>
              <a:rPr lang="en-US" dirty="0"/>
              <a:t>of the development of disability and </a:t>
            </a:r>
            <a:endParaRPr lang="en-US" dirty="0" smtClean="0"/>
          </a:p>
          <a:p>
            <a:r>
              <a:rPr lang="en-US" dirty="0" smtClean="0"/>
              <a:t>forestalling </a:t>
            </a:r>
            <a:r>
              <a:rPr lang="en-US" dirty="0"/>
              <a:t>the formation </a:t>
            </a:r>
            <a:r>
              <a:rPr lang="en-US" dirty="0" smtClean="0"/>
              <a:t>of a </a:t>
            </a:r>
            <a:r>
              <a:rPr lang="en-US" dirty="0"/>
              <a:t>disabling </a:t>
            </a:r>
            <a:r>
              <a:rPr lang="en-US" dirty="0" smtClean="0"/>
              <a:t>environment such as :</a:t>
            </a:r>
          </a:p>
          <a:p>
            <a:pPr>
              <a:buFont typeface="Wingdings" panose="05000000000000000000" pitchFamily="2" charset="2"/>
              <a:buChar char="v"/>
            </a:pPr>
            <a:r>
              <a:rPr lang="en-US" dirty="0" smtClean="0"/>
              <a:t>including </a:t>
            </a:r>
            <a:r>
              <a:rPr lang="en-US" dirty="0"/>
              <a:t>the improvement of housing conditions and</a:t>
            </a:r>
          </a:p>
          <a:p>
            <a:pPr>
              <a:buFont typeface="Wingdings" panose="05000000000000000000" pitchFamily="2" charset="2"/>
              <a:buChar char="v"/>
            </a:pPr>
            <a:r>
              <a:rPr lang="en-US" dirty="0" err="1"/>
              <a:t>neighbourhood</a:t>
            </a:r>
            <a:r>
              <a:rPr lang="en-US" dirty="0"/>
              <a:t> quality in order </a:t>
            </a:r>
            <a:r>
              <a:rPr lang="en-US" dirty="0" smtClean="0"/>
              <a:t>to… </a:t>
            </a:r>
          </a:p>
        </p:txBody>
      </p:sp>
    </p:spTree>
    <p:extLst>
      <p:ext uri="{BB962C8B-B14F-4D97-AF65-F5344CB8AC3E}">
        <p14:creationId xmlns:p14="http://schemas.microsoft.com/office/powerpoint/2010/main" val="30656024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latin typeface="Times New Roman" panose="02020603050405020304" pitchFamily="18" charset="0"/>
                <a:cs typeface="Times New Roman" panose="02020603050405020304" pitchFamily="18" charset="0"/>
              </a:rPr>
              <a:t>A </a:t>
            </a:r>
            <a:r>
              <a:rPr lang="en-US" dirty="0" smtClean="0">
                <a:latin typeface="Times New Roman" panose="02020603050405020304" pitchFamily="18" charset="0"/>
                <a:cs typeface="Times New Roman" panose="02020603050405020304" pitchFamily="18" charset="0"/>
              </a:rPr>
              <a:t>country is known as a </a:t>
            </a:r>
            <a:r>
              <a:rPr lang="en-US" b="1" dirty="0" smtClean="0">
                <a:solidFill>
                  <a:srgbClr val="FF0000"/>
                </a:solidFill>
                <a:latin typeface="Times New Roman" panose="02020603050405020304" pitchFamily="18" charset="0"/>
                <a:cs typeface="Times New Roman" panose="02020603050405020304" pitchFamily="18" charset="0"/>
              </a:rPr>
              <a:t>gray nation</a:t>
            </a:r>
            <a:r>
              <a:rPr lang="en-US" dirty="0" smtClean="0">
                <a:solidFill>
                  <a:srgbClr val="FF0000"/>
                </a:solidFill>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it has 7% or more population aged above 60 years. </a:t>
            </a:r>
          </a:p>
          <a:p>
            <a:pPr algn="just"/>
            <a:r>
              <a:rPr lang="en-US" dirty="0" smtClean="0">
                <a:latin typeface="Times New Roman" panose="02020603050405020304" pitchFamily="18" charset="0"/>
                <a:cs typeface="Times New Roman" panose="02020603050405020304" pitchFamily="18" charset="0"/>
              </a:rPr>
              <a:t>Currently </a:t>
            </a:r>
            <a:r>
              <a:rPr lang="en-US" dirty="0">
                <a:latin typeface="Times New Roman" panose="02020603050405020304" pitchFamily="18" charset="0"/>
                <a:cs typeface="Times New Roman" panose="02020603050405020304" pitchFamily="18" charset="0"/>
              </a:rPr>
              <a:t>more than 30 countries including most of the European countries and many developing countries like </a:t>
            </a:r>
            <a:r>
              <a:rPr lang="en-US" b="1" dirty="0">
                <a:latin typeface="Times New Roman" panose="02020603050405020304" pitchFamily="18" charset="0"/>
                <a:cs typeface="Times New Roman" panose="02020603050405020304" pitchFamily="18" charset="0"/>
              </a:rPr>
              <a:t>India and China </a:t>
            </a:r>
            <a:r>
              <a:rPr lang="en-US" dirty="0" smtClean="0">
                <a:latin typeface="Times New Roman" panose="02020603050405020304" pitchFamily="18" charset="0"/>
                <a:cs typeface="Times New Roman" panose="02020603050405020304" pitchFamily="18" charset="0"/>
              </a:rPr>
              <a:t>are becoming </a:t>
            </a:r>
            <a:r>
              <a:rPr lang="en-US" dirty="0">
                <a:latin typeface="Times New Roman" panose="02020603050405020304" pitchFamily="18" charset="0"/>
                <a:cs typeface="Times New Roman" panose="02020603050405020304" pitchFamily="18" charset="0"/>
              </a:rPr>
              <a:t>gray countries</a:t>
            </a:r>
            <a:r>
              <a:rPr lang="en-US" dirty="0" smtClean="0">
                <a:latin typeface="Times New Roman" panose="02020603050405020304" pitchFamily="18" charset="0"/>
                <a:cs typeface="Times New Roman" panose="02020603050405020304" pitchFamily="18" charset="0"/>
              </a:rPr>
              <a:t>.</a:t>
            </a:r>
          </a:p>
          <a:p>
            <a:pPr marL="0" indent="0" algn="just">
              <a:buNone/>
            </a:pPr>
            <a:endParaRPr lang="en-IN" dirty="0"/>
          </a:p>
        </p:txBody>
      </p:sp>
    </p:spTree>
    <p:extLst>
      <p:ext uri="{BB962C8B-B14F-4D97-AF65-F5344CB8AC3E}">
        <p14:creationId xmlns:p14="http://schemas.microsoft.com/office/powerpoint/2010/main" val="34996429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anose="02020603050405020304" pitchFamily="18" charset="0"/>
                <a:cs typeface="Times New Roman" panose="02020603050405020304" pitchFamily="18" charset="0"/>
              </a:rPr>
              <a:t>Long </a:t>
            </a:r>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erm </a:t>
            </a:r>
            <a:r>
              <a:rPr lang="en-US" dirty="0">
                <a:latin typeface="Times New Roman" panose="02020603050405020304" pitchFamily="18" charset="0"/>
                <a:cs typeface="Times New Roman" panose="02020603050405020304" pitchFamily="18" charset="0"/>
              </a:rPr>
              <a:t>C</a:t>
            </a:r>
            <a:r>
              <a:rPr lang="en-US" dirty="0" smtClean="0">
                <a:latin typeface="Times New Roman" panose="02020603050405020304" pitchFamily="18" charset="0"/>
                <a:cs typeface="Times New Roman" panose="02020603050405020304" pitchFamily="18" charset="0"/>
              </a:rPr>
              <a:t>are and Universal Health Care</a:t>
            </a:r>
            <a:r>
              <a:rPr lang="en-US" dirty="0"/>
              <a:t/>
            </a:r>
            <a:br>
              <a:rPr lang="en-US" dirty="0"/>
            </a:br>
            <a:endParaRPr lang="en-IN" dirty="0"/>
          </a:p>
        </p:txBody>
      </p:sp>
      <p:sp>
        <p:nvSpPr>
          <p:cNvPr id="3" name="Content Placeholder 2"/>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Even though the proportion of older persons in the total population is </a:t>
            </a:r>
            <a:r>
              <a:rPr lang="en-US" dirty="0" smtClean="0">
                <a:solidFill>
                  <a:srgbClr val="FF0000"/>
                </a:solidFill>
                <a:latin typeface="Times New Roman" panose="02020603050405020304" pitchFamily="18" charset="0"/>
                <a:cs typeface="Times New Roman" panose="02020603050405020304" pitchFamily="18" charset="0"/>
              </a:rPr>
              <a:t>8.9 </a:t>
            </a:r>
            <a:r>
              <a:rPr lang="en-US" dirty="0">
                <a:solidFill>
                  <a:srgbClr val="FF0000"/>
                </a:solidFill>
                <a:latin typeface="Times New Roman" panose="02020603050405020304" pitchFamily="18" charset="0"/>
                <a:cs typeface="Times New Roman" panose="02020603050405020304" pitchFamily="18" charset="0"/>
              </a:rPr>
              <a:t>per cent</a:t>
            </a:r>
            <a:r>
              <a:rPr lang="en-US" dirty="0">
                <a:latin typeface="Times New Roman" panose="02020603050405020304" pitchFamily="18" charset="0"/>
                <a:cs typeface="Times New Roman" panose="02020603050405020304" pitchFamily="18" charset="0"/>
              </a:rPr>
              <a:t>, this translates into more than </a:t>
            </a:r>
            <a:r>
              <a:rPr lang="en-US" dirty="0">
                <a:solidFill>
                  <a:srgbClr val="FF0000"/>
                </a:solidFill>
                <a:latin typeface="Times New Roman" panose="02020603050405020304" pitchFamily="18" charset="0"/>
                <a:cs typeface="Times New Roman" panose="02020603050405020304" pitchFamily="18" charset="0"/>
              </a:rPr>
              <a:t>100 million older persons out of which more than 12 million are age 80+. </a:t>
            </a:r>
          </a:p>
          <a:p>
            <a:pPr algn="just"/>
            <a:r>
              <a:rPr lang="en-US" dirty="0">
                <a:latin typeface="Times New Roman" panose="02020603050405020304" pitchFamily="18" charset="0"/>
                <a:cs typeface="Times New Roman" panose="02020603050405020304" pitchFamily="18" charset="0"/>
              </a:rPr>
              <a:t>Many older persons are in need of </a:t>
            </a:r>
            <a:r>
              <a:rPr lang="en-US" dirty="0">
                <a:solidFill>
                  <a:srgbClr val="FF0000"/>
                </a:solidFill>
                <a:latin typeface="Times New Roman" panose="02020603050405020304" pitchFamily="18" charset="0"/>
                <a:cs typeface="Times New Roman" panose="02020603050405020304" pitchFamily="18" charset="0"/>
              </a:rPr>
              <a:t>structured support </a:t>
            </a:r>
            <a:r>
              <a:rPr lang="en-US" dirty="0">
                <a:latin typeface="Times New Roman" panose="02020603050405020304" pitchFamily="18" charset="0"/>
                <a:cs typeface="Times New Roman" panose="02020603050405020304" pitchFamily="18" charset="0"/>
              </a:rPr>
              <a:t>for long-term care, a </a:t>
            </a:r>
            <a:r>
              <a:rPr lang="en-US" dirty="0" smtClean="0">
                <a:latin typeface="Times New Roman" panose="02020603050405020304" pitchFamily="18" charset="0"/>
                <a:cs typeface="Times New Roman" panose="02020603050405020304" pitchFamily="18" charset="0"/>
              </a:rPr>
              <a:t>perceived burden </a:t>
            </a:r>
            <a:r>
              <a:rPr lang="en-US" dirty="0">
                <a:latin typeface="Times New Roman" panose="02020603050405020304" pitchFamily="18" charset="0"/>
                <a:cs typeface="Times New Roman" panose="02020603050405020304" pitchFamily="18" charset="0"/>
              </a:rPr>
              <a:t>borne mainly by </a:t>
            </a:r>
            <a:r>
              <a:rPr lang="en-US" dirty="0" smtClean="0">
                <a:latin typeface="Times New Roman" panose="02020603050405020304" pitchFamily="18" charset="0"/>
                <a:cs typeface="Times New Roman" panose="02020603050405020304" pitchFamily="18" charset="0"/>
              </a:rPr>
              <a:t>families who are the primary care givers.</a:t>
            </a:r>
            <a:endParaRPr lang="en-US" dirty="0">
              <a:latin typeface="Times New Roman" panose="02020603050405020304" pitchFamily="18" charset="0"/>
              <a:cs typeface="Times New Roman" panose="02020603050405020304" pitchFamily="18" charset="0"/>
            </a:endParaRPr>
          </a:p>
          <a:p>
            <a:endParaRPr lang="en-US"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31758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anose="02020603050405020304" pitchFamily="18" charset="0"/>
                <a:cs typeface="Times New Roman" panose="02020603050405020304" pitchFamily="18" charset="0"/>
              </a:rPr>
              <a:t>Long </a:t>
            </a:r>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erm </a:t>
            </a:r>
            <a:r>
              <a:rPr lang="en-US" dirty="0">
                <a:latin typeface="Times New Roman" panose="02020603050405020304" pitchFamily="18" charset="0"/>
                <a:cs typeface="Times New Roman" panose="02020603050405020304" pitchFamily="18" charset="0"/>
              </a:rPr>
              <a:t>C</a:t>
            </a:r>
            <a:r>
              <a:rPr lang="en-US" dirty="0" smtClean="0">
                <a:latin typeface="Times New Roman" panose="02020603050405020304" pitchFamily="18" charset="0"/>
                <a:cs typeface="Times New Roman" panose="02020603050405020304" pitchFamily="18" charset="0"/>
              </a:rPr>
              <a:t>are and Universal Health Care</a:t>
            </a:r>
            <a:r>
              <a:rPr lang="en-US" dirty="0"/>
              <a:t/>
            </a:r>
            <a:br>
              <a:rPr lang="en-US" dirty="0"/>
            </a:br>
            <a:endParaRPr lang="en-IN" dirty="0"/>
          </a:p>
        </p:txBody>
      </p:sp>
      <p:sp>
        <p:nvSpPr>
          <p:cNvPr id="3" name="Content Placeholder 2"/>
          <p:cNvSpPr>
            <a:spLocks noGrp="1"/>
          </p:cNvSpPr>
          <p:nvPr>
            <p:ph idx="1"/>
          </p:nvPr>
        </p:nvSpPr>
        <p:spPr/>
        <p:txBody>
          <a:bodyPr>
            <a:normAutofit lnSpcReduction="10000"/>
          </a:bodyPr>
          <a:lstStyle/>
          <a:p>
            <a:pPr algn="just"/>
            <a:r>
              <a:rPr lang="en-US" dirty="0" smtClean="0">
                <a:latin typeface="Times New Roman" panose="02020603050405020304" pitchFamily="18" charset="0"/>
                <a:cs typeface="Times New Roman" panose="02020603050405020304" pitchFamily="18" charset="0"/>
              </a:rPr>
              <a:t>India is moving towards </a:t>
            </a:r>
            <a:r>
              <a:rPr lang="en-US" dirty="0">
                <a:latin typeface="Times New Roman" panose="02020603050405020304" pitchFamily="18" charset="0"/>
                <a:cs typeface="Times New Roman" panose="02020603050405020304" pitchFamily="18" charset="0"/>
              </a:rPr>
              <a:t>the goal of </a:t>
            </a:r>
            <a:r>
              <a:rPr lang="en-US" dirty="0">
                <a:solidFill>
                  <a:srgbClr val="FF0000"/>
                </a:solidFill>
                <a:latin typeface="Times New Roman" panose="02020603050405020304" pitchFamily="18" charset="0"/>
                <a:cs typeface="Times New Roman" panose="02020603050405020304" pitchFamily="18" charset="0"/>
              </a:rPr>
              <a:t>universal health coverage</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buFontTx/>
              <a:buChar char="-"/>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goal of national </a:t>
            </a:r>
            <a:r>
              <a:rPr lang="en-US" dirty="0" smtClean="0">
                <a:latin typeface="Times New Roman" panose="02020603050405020304" pitchFamily="18" charset="0"/>
                <a:cs typeface="Times New Roman" panose="02020603050405020304" pitchFamily="18" charset="0"/>
              </a:rPr>
              <a:t>policies and </a:t>
            </a:r>
            <a:r>
              <a:rPr lang="en-US" dirty="0">
                <a:latin typeface="Times New Roman" panose="02020603050405020304" pitchFamily="18" charset="0"/>
                <a:cs typeface="Times New Roman" panose="02020603050405020304" pitchFamily="18" charset="0"/>
              </a:rPr>
              <a:t>the 2030 Agenda for Sustainable Development</a:t>
            </a:r>
            <a:r>
              <a:rPr lang="en-US" dirty="0" smtClean="0">
                <a:latin typeface="Times New Roman" panose="02020603050405020304" pitchFamily="18" charset="0"/>
                <a:cs typeface="Times New Roman" panose="02020603050405020304" pitchFamily="18" charset="0"/>
              </a:rPr>
              <a:t>,</a:t>
            </a:r>
          </a:p>
          <a:p>
            <a:pPr algn="just">
              <a:buFontTx/>
              <a:buChar char="-"/>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there is an opportunity to </a:t>
            </a:r>
            <a:r>
              <a:rPr lang="en-US" dirty="0" smtClean="0">
                <a:latin typeface="Times New Roman" panose="02020603050405020304" pitchFamily="18" charset="0"/>
                <a:cs typeface="Times New Roman" panose="02020603050405020304" pitchFamily="18" charset="0"/>
              </a:rPr>
              <a:t>integrate long-term </a:t>
            </a:r>
            <a:r>
              <a:rPr lang="en-US" dirty="0">
                <a:latin typeface="Times New Roman" panose="02020603050405020304" pitchFamily="18" charset="0"/>
                <a:cs typeface="Times New Roman" panose="02020603050405020304" pitchFamily="18" charset="0"/>
              </a:rPr>
              <a:t>care within it from the </a:t>
            </a:r>
            <a:r>
              <a:rPr lang="en-US" dirty="0" smtClean="0">
                <a:latin typeface="Times New Roman" panose="02020603050405020304" pitchFamily="18" charset="0"/>
                <a:cs typeface="Times New Roman" panose="02020603050405020304" pitchFamily="18" charset="0"/>
              </a:rPr>
              <a:t>outset</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smtClean="0">
                <a:solidFill>
                  <a:srgbClr val="FF0000"/>
                </a:solidFill>
                <a:latin typeface="Times New Roman" panose="02020603050405020304" pitchFamily="18" charset="0"/>
                <a:cs typeface="Times New Roman" panose="02020603050405020304" pitchFamily="18" charset="0"/>
              </a:rPr>
              <a:t>Proactive approach</a:t>
            </a:r>
          </a:p>
          <a:p>
            <a:pPr>
              <a:buFontTx/>
              <a:buChar char="-"/>
            </a:pPr>
            <a:endParaRPr lang="en-US" dirty="0">
              <a:solidFill>
                <a:srgbClr val="FF0000"/>
              </a:solidFill>
              <a:latin typeface="Times New Roman" panose="02020603050405020304" pitchFamily="18" charset="0"/>
              <a:cs typeface="Times New Roman" panose="02020603050405020304" pitchFamily="18" charset="0"/>
            </a:endParaRPr>
          </a:p>
          <a:p>
            <a:pPr>
              <a:buFontTx/>
              <a:buChar char="-"/>
            </a:pPr>
            <a:endParaRPr lang="en-US" dirty="0" smtClean="0">
              <a:solidFill>
                <a:srgbClr val="FF0000"/>
              </a:solidFill>
              <a:latin typeface="Times New Roman" panose="02020603050405020304" pitchFamily="18" charset="0"/>
              <a:cs typeface="Times New Roman" panose="02020603050405020304" pitchFamily="18" charset="0"/>
            </a:endParaRPr>
          </a:p>
          <a:p>
            <a:pPr>
              <a:buFontTx/>
              <a:buChar char="-"/>
            </a:pPr>
            <a:endParaRPr lang="en-US"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1700" dirty="0">
                <a:latin typeface="Times New Roman" panose="02020603050405020304" pitchFamily="18" charset="0"/>
                <a:cs typeface="Times New Roman" panose="02020603050405020304" pitchFamily="18" charset="0"/>
              </a:rPr>
              <a:t>Ministry of Health and Family Welfare (</a:t>
            </a:r>
            <a:r>
              <a:rPr lang="en-US" sz="1700" dirty="0" err="1">
                <a:latin typeface="Times New Roman" panose="02020603050405020304" pitchFamily="18" charset="0"/>
                <a:cs typeface="Times New Roman" panose="02020603050405020304" pitchFamily="18" charset="0"/>
              </a:rPr>
              <a:t>MoHFW</a:t>
            </a:r>
            <a:r>
              <a:rPr lang="en-US" sz="1700" dirty="0" smtClean="0">
                <a:latin typeface="Times New Roman" panose="02020603050405020304" pitchFamily="18" charset="0"/>
                <a:cs typeface="Times New Roman" panose="02020603050405020304" pitchFamily="18" charset="0"/>
              </a:rPr>
              <a:t>) (</a:t>
            </a:r>
            <a:r>
              <a:rPr lang="en-US" sz="1700" dirty="0">
                <a:latin typeface="Times New Roman" panose="02020603050405020304" pitchFamily="18" charset="0"/>
                <a:cs typeface="Times New Roman" panose="02020603050405020304" pitchFamily="18" charset="0"/>
              </a:rPr>
              <a:t>2011). National </a:t>
            </a:r>
            <a:r>
              <a:rPr lang="en-US" sz="1700" dirty="0" err="1">
                <a:latin typeface="Times New Roman" panose="02020603050405020304" pitchFamily="18" charset="0"/>
                <a:cs typeface="Times New Roman" panose="02020603050405020304" pitchFamily="18" charset="0"/>
              </a:rPr>
              <a:t>Programme</a:t>
            </a:r>
            <a:r>
              <a:rPr lang="en-US" sz="1700" dirty="0">
                <a:latin typeface="Times New Roman" panose="02020603050405020304" pitchFamily="18" charset="0"/>
                <a:cs typeface="Times New Roman" panose="02020603050405020304" pitchFamily="18" charset="0"/>
              </a:rPr>
              <a:t> for Health Care of </a:t>
            </a:r>
            <a:r>
              <a:rPr lang="en-US" sz="1700" dirty="0" smtClean="0">
                <a:latin typeface="Times New Roman" panose="02020603050405020304" pitchFamily="18" charset="0"/>
                <a:cs typeface="Times New Roman" panose="02020603050405020304" pitchFamily="18" charset="0"/>
              </a:rPr>
              <a:t>the Elderly</a:t>
            </a:r>
            <a:r>
              <a:rPr lang="en-US" sz="1700" dirty="0">
                <a:latin typeface="Times New Roman" panose="02020603050405020304" pitchFamily="18" charset="0"/>
                <a:cs typeface="Times New Roman" panose="02020603050405020304" pitchFamily="18" charset="0"/>
              </a:rPr>
              <a:t>: Operational guidelines. New Delhi: </a:t>
            </a:r>
            <a:r>
              <a:rPr lang="en-US" sz="1700" dirty="0" smtClean="0">
                <a:latin typeface="Times New Roman" panose="02020603050405020304" pitchFamily="18" charset="0"/>
                <a:cs typeface="Times New Roman" panose="02020603050405020304" pitchFamily="18" charset="0"/>
              </a:rPr>
              <a:t>Government of </a:t>
            </a:r>
            <a:r>
              <a:rPr lang="en-US" sz="1700" dirty="0">
                <a:latin typeface="Times New Roman" panose="02020603050405020304" pitchFamily="18" charset="0"/>
                <a:cs typeface="Times New Roman" panose="02020603050405020304" pitchFamily="18" charset="0"/>
              </a:rPr>
              <a:t>India. Available from </a:t>
            </a:r>
            <a:r>
              <a:rPr lang="en-US" sz="1700" dirty="0">
                <a:latin typeface="Times New Roman" panose="02020603050405020304" pitchFamily="18" charset="0"/>
                <a:cs typeface="Times New Roman" panose="02020603050405020304" pitchFamily="18" charset="0"/>
                <a:hlinkClick r:id="rId2"/>
              </a:rPr>
              <a:t>http://</a:t>
            </a:r>
            <a:r>
              <a:rPr lang="en-US" sz="1700" dirty="0" smtClean="0">
                <a:latin typeface="Times New Roman" panose="02020603050405020304" pitchFamily="18" charset="0"/>
                <a:cs typeface="Times New Roman" panose="02020603050405020304" pitchFamily="18" charset="0"/>
                <a:hlinkClick r:id="rId2"/>
              </a:rPr>
              <a:t>mohfw.nic.in/showfile</a:t>
            </a:r>
            <a:r>
              <a:rPr lang="en-US" sz="1700" dirty="0" smtClean="0">
                <a:latin typeface="Times New Roman" panose="02020603050405020304" pitchFamily="18" charset="0"/>
                <a:cs typeface="Times New Roman" panose="02020603050405020304" pitchFamily="18" charset="0"/>
              </a:rPr>
              <a:t>. </a:t>
            </a:r>
            <a:r>
              <a:rPr lang="en-US" sz="1700" dirty="0" err="1" smtClean="0">
                <a:latin typeface="Times New Roman" panose="02020603050405020304" pitchFamily="18" charset="0"/>
                <a:cs typeface="Times New Roman" panose="02020603050405020304" pitchFamily="18" charset="0"/>
              </a:rPr>
              <a:t>php?lid</a:t>
            </a:r>
            <a:r>
              <a:rPr lang="en-US" sz="1700" dirty="0" smtClean="0">
                <a:latin typeface="Times New Roman" panose="02020603050405020304" pitchFamily="18" charset="0"/>
                <a:cs typeface="Times New Roman" panose="02020603050405020304" pitchFamily="18" charset="0"/>
              </a:rPr>
              <a:t>=1403</a:t>
            </a:r>
            <a:r>
              <a:rPr lang="en-US" sz="17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586979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anose="02020603050405020304" pitchFamily="18" charset="0"/>
                <a:cs typeface="Times New Roman" panose="02020603050405020304" pitchFamily="18" charset="0"/>
              </a:rPr>
              <a:t>Manpower Of Professionals</a:t>
            </a:r>
            <a:r>
              <a:rPr lang="en-US" dirty="0"/>
              <a:t/>
            </a:r>
            <a:br>
              <a:rPr lang="en-US" dirty="0"/>
            </a:br>
            <a:endParaRPr lang="en-IN" dirty="0"/>
          </a:p>
        </p:txBody>
      </p:sp>
      <p:sp>
        <p:nvSpPr>
          <p:cNvPr id="3" name="Content Placeholder 2"/>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L</a:t>
            </a:r>
            <a:r>
              <a:rPr lang="en-US" dirty="0" smtClean="0">
                <a:latin typeface="Times New Roman" panose="02020603050405020304" pitchFamily="18" charset="0"/>
                <a:cs typeface="Times New Roman" panose="02020603050405020304" pitchFamily="18" charset="0"/>
              </a:rPr>
              <a:t>ong-term </a:t>
            </a:r>
            <a:r>
              <a:rPr lang="en-US" dirty="0">
                <a:latin typeface="Times New Roman" panose="02020603050405020304" pitchFamily="18" charset="0"/>
                <a:cs typeface="Times New Roman" panose="02020603050405020304" pitchFamily="18" charset="0"/>
              </a:rPr>
              <a:t>care </a:t>
            </a:r>
            <a:r>
              <a:rPr lang="en-US" dirty="0" smtClean="0">
                <a:latin typeface="Times New Roman" panose="02020603050405020304" pitchFamily="18" charset="0"/>
                <a:cs typeface="Times New Roman" panose="02020603050405020304" pitchFamily="18" charset="0"/>
              </a:rPr>
              <a:t>need will tend to </a:t>
            </a:r>
            <a:r>
              <a:rPr lang="en-US" dirty="0">
                <a:latin typeface="Times New Roman" panose="02020603050405020304" pitchFamily="18" charset="0"/>
                <a:cs typeface="Times New Roman" panose="02020603050405020304" pitchFamily="18" charset="0"/>
              </a:rPr>
              <a:t>grow with the ageing of the </a:t>
            </a:r>
            <a:r>
              <a:rPr lang="en-US" dirty="0" smtClean="0">
                <a:latin typeface="Times New Roman" panose="02020603050405020304" pitchFamily="18" charset="0"/>
                <a:cs typeface="Times New Roman" panose="02020603050405020304" pitchFamily="18" charset="0"/>
              </a:rPr>
              <a:t>population hence </a:t>
            </a:r>
            <a:r>
              <a:rPr lang="en-US" dirty="0">
                <a:latin typeface="Times New Roman" panose="02020603050405020304" pitchFamily="18" charset="0"/>
                <a:cs typeface="Times New Roman" panose="02020603050405020304" pitchFamily="18" charset="0"/>
              </a:rPr>
              <a:t>the care economy will </a:t>
            </a:r>
            <a:r>
              <a:rPr lang="en-US" dirty="0" smtClean="0">
                <a:latin typeface="Times New Roman" panose="02020603050405020304" pitchFamily="18" charset="0"/>
                <a:cs typeface="Times New Roman" panose="02020603050405020304" pitchFamily="18" charset="0"/>
              </a:rPr>
              <a:t>also grow</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Requiring </a:t>
            </a:r>
            <a:r>
              <a:rPr lang="en-US" dirty="0">
                <a:latin typeface="Times New Roman" panose="02020603050405020304" pitchFamily="18" charset="0"/>
                <a:cs typeface="Times New Roman" panose="02020603050405020304" pitchFamily="18" charset="0"/>
              </a:rPr>
              <a:t>more workers with specific human resource </a:t>
            </a:r>
            <a:r>
              <a:rPr lang="en-US" dirty="0" smtClean="0">
                <a:latin typeface="Times New Roman" panose="02020603050405020304" pitchFamily="18" charset="0"/>
                <a:cs typeface="Times New Roman" panose="02020603050405020304" pitchFamily="18" charset="0"/>
              </a:rPr>
              <a:t>skills such as geriatricians, stronger </a:t>
            </a:r>
            <a:r>
              <a:rPr lang="en-US" dirty="0">
                <a:latin typeface="Times New Roman" panose="02020603050405020304" pitchFamily="18" charset="0"/>
                <a:cs typeface="Times New Roman" panose="02020603050405020304" pitchFamily="18" charset="0"/>
              </a:rPr>
              <a:t>geriatric components in </a:t>
            </a:r>
            <a:r>
              <a:rPr lang="en-US" dirty="0" smtClean="0">
                <a:latin typeface="Times New Roman" panose="02020603050405020304" pitchFamily="18" charset="0"/>
                <a:cs typeface="Times New Roman" panose="02020603050405020304" pitchFamily="18" charset="0"/>
              </a:rPr>
              <a:t>medical and </a:t>
            </a:r>
            <a:r>
              <a:rPr lang="en-US" dirty="0">
                <a:latin typeface="Times New Roman" panose="02020603050405020304" pitchFamily="18" charset="0"/>
                <a:cs typeface="Times New Roman" panose="02020603050405020304" pitchFamily="18" charset="0"/>
              </a:rPr>
              <a:t>nursing curricula, </a:t>
            </a:r>
            <a:r>
              <a:rPr lang="en-US" dirty="0" smtClean="0">
                <a:latin typeface="Times New Roman" panose="02020603050405020304" pitchFamily="18" charset="0"/>
                <a:cs typeface="Times New Roman" panose="02020603050405020304" pitchFamily="18" charset="0"/>
              </a:rPr>
              <a:t>rehabilitation experts, psychologists, social </a:t>
            </a:r>
            <a:r>
              <a:rPr lang="en-US" dirty="0">
                <a:latin typeface="Times New Roman" panose="02020603050405020304" pitchFamily="18" charset="0"/>
                <a:cs typeface="Times New Roman" panose="02020603050405020304" pitchFamily="18" charset="0"/>
              </a:rPr>
              <a:t>workers, </a:t>
            </a:r>
            <a:r>
              <a:rPr lang="en-US" dirty="0" smtClean="0">
                <a:latin typeface="Times New Roman" panose="02020603050405020304" pitchFamily="18" charset="0"/>
                <a:cs typeface="Times New Roman" panose="02020603050405020304" pitchFamily="18" charset="0"/>
              </a:rPr>
              <a:t>care </a:t>
            </a:r>
            <a:r>
              <a:rPr lang="en-US" dirty="0">
                <a:latin typeface="Times New Roman" panose="02020603050405020304" pitchFamily="18" charset="0"/>
                <a:cs typeface="Times New Roman" panose="02020603050405020304" pitchFamily="18" charset="0"/>
              </a:rPr>
              <a:t>workers and care coordinators</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Integrating these with the primary caregiver experiences.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89256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Intergenerational Solidarity</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dirty="0" smtClean="0">
                <a:latin typeface="Times New Roman" panose="02020603050405020304" pitchFamily="18" charset="0"/>
                <a:cs typeface="Times New Roman" panose="02020603050405020304" pitchFamily="18" charset="0"/>
              </a:rPr>
              <a:t>Western countries have </a:t>
            </a:r>
            <a:r>
              <a:rPr lang="en-US" dirty="0">
                <a:latin typeface="Times New Roman" panose="02020603050405020304" pitchFamily="18" charset="0"/>
                <a:cs typeface="Times New Roman" panose="02020603050405020304" pitchFamily="18" charset="0"/>
              </a:rPr>
              <a:t>acknowledged the important role of </a:t>
            </a:r>
            <a:r>
              <a:rPr lang="en-US" dirty="0" smtClean="0">
                <a:latin typeface="Times New Roman" panose="02020603050405020304" pitchFamily="18" charset="0"/>
                <a:cs typeface="Times New Roman" panose="02020603050405020304" pitchFamily="18" charset="0"/>
              </a:rPr>
              <a:t>intergenerational solidarity </a:t>
            </a:r>
            <a:r>
              <a:rPr lang="en-US" dirty="0">
                <a:latin typeface="Times New Roman" panose="02020603050405020304" pitchFamily="18" charset="0"/>
                <a:cs typeface="Times New Roman" panose="02020603050405020304" pitchFamily="18" charset="0"/>
              </a:rPr>
              <a:t>in providing long-term care and support for older </a:t>
            </a:r>
            <a:r>
              <a:rPr lang="en-US" dirty="0" smtClean="0">
                <a:latin typeface="Times New Roman" panose="02020603050405020304" pitchFamily="18" charset="0"/>
                <a:cs typeface="Times New Roman" panose="02020603050405020304" pitchFamily="18" charset="0"/>
              </a:rPr>
              <a:t>persons.</a:t>
            </a:r>
          </a:p>
          <a:p>
            <a:pPr algn="just"/>
            <a:r>
              <a:rPr lang="en-US" dirty="0" smtClean="0">
                <a:latin typeface="Times New Roman" panose="02020603050405020304" pitchFamily="18" charset="0"/>
                <a:cs typeface="Times New Roman" panose="02020603050405020304" pitchFamily="18" charset="0"/>
              </a:rPr>
              <a:t>Volunteers </a:t>
            </a:r>
            <a:r>
              <a:rPr lang="en-US" dirty="0">
                <a:latin typeface="Times New Roman" panose="02020603050405020304" pitchFamily="18" charset="0"/>
                <a:cs typeface="Times New Roman" panose="02020603050405020304" pitchFamily="18" charset="0"/>
              </a:rPr>
              <a:t>from youth clubs as well </a:t>
            </a:r>
            <a:r>
              <a:rPr lang="en-US" dirty="0" smtClean="0">
                <a:latin typeface="Times New Roman" panose="02020603050405020304" pitchFamily="18" charset="0"/>
                <a:cs typeface="Times New Roman" panose="02020603050405020304" pitchFamily="18" charset="0"/>
              </a:rPr>
              <a:t>as “younger</a:t>
            </a:r>
            <a:r>
              <a:rPr lang="en-US" dirty="0">
                <a:latin typeface="Times New Roman" panose="02020603050405020304" pitchFamily="18" charset="0"/>
                <a:cs typeface="Times New Roman" panose="02020603050405020304" pitchFamily="18" charset="0"/>
              </a:rPr>
              <a:t>” older persons are </a:t>
            </a:r>
            <a:r>
              <a:rPr lang="en-US" dirty="0" smtClean="0">
                <a:latin typeface="Times New Roman" panose="02020603050405020304" pitchFamily="18" charset="0"/>
                <a:cs typeface="Times New Roman" panose="02020603050405020304" pitchFamily="18" charset="0"/>
              </a:rPr>
              <a:t>often engaged </a:t>
            </a:r>
            <a:r>
              <a:rPr lang="en-US" dirty="0">
                <a:latin typeface="Times New Roman" panose="02020603050405020304" pitchFamily="18" charset="0"/>
                <a:cs typeface="Times New Roman" panose="02020603050405020304" pitchFamily="18" charset="0"/>
              </a:rPr>
              <a:t>in providing volunteer care services at home for </a:t>
            </a:r>
            <a:r>
              <a:rPr lang="en-US" dirty="0" smtClean="0">
                <a:latin typeface="Times New Roman" panose="02020603050405020304" pitchFamily="18" charset="0"/>
                <a:cs typeface="Times New Roman" panose="02020603050405020304" pitchFamily="18" charset="0"/>
              </a:rPr>
              <a:t>older persons</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Intergenerational </a:t>
            </a:r>
            <a:r>
              <a:rPr lang="en-US" dirty="0">
                <a:latin typeface="Times New Roman" panose="02020603050405020304" pitchFamily="18" charset="0"/>
                <a:cs typeface="Times New Roman" panose="02020603050405020304" pitchFamily="18" charset="0"/>
              </a:rPr>
              <a:t>support </a:t>
            </a:r>
            <a:r>
              <a:rPr lang="en-US" dirty="0" smtClean="0">
                <a:latin typeface="Times New Roman" panose="02020603050405020304" pitchFamily="18" charset="0"/>
                <a:cs typeface="Times New Roman" panose="02020603050405020304" pitchFamily="18" charset="0"/>
              </a:rPr>
              <a:t>can prove to be an important variable in </a:t>
            </a:r>
            <a:r>
              <a:rPr lang="en-US" dirty="0" smtClean="0">
                <a:solidFill>
                  <a:srgbClr val="FF0000"/>
                </a:solidFill>
                <a:latin typeface="Times New Roman" panose="02020603050405020304" pitchFamily="18" charset="0"/>
                <a:cs typeface="Times New Roman" panose="02020603050405020304" pitchFamily="18" charset="0"/>
              </a:rPr>
              <a:t>Community-based long-term care </a:t>
            </a:r>
            <a:r>
              <a:rPr lang="en-US" dirty="0">
                <a:solidFill>
                  <a:srgbClr val="FF0000"/>
                </a:solidFill>
                <a:latin typeface="Times New Roman" panose="02020603050405020304" pitchFamily="18" charset="0"/>
                <a:cs typeface="Times New Roman" panose="02020603050405020304" pitchFamily="18" charset="0"/>
              </a:rPr>
              <a:t>system</a:t>
            </a:r>
            <a:r>
              <a:rPr lang="en-US" dirty="0">
                <a:latin typeface="Times New Roman" panose="02020603050405020304" pitchFamily="18" charset="0"/>
                <a:cs typeface="Times New Roman" panose="02020603050405020304" pitchFamily="18" charset="0"/>
              </a:rPr>
              <a: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40570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64276"/>
            <a:ext cx="10515600" cy="5212687"/>
          </a:xfrm>
        </p:spPr>
        <p:txBody>
          <a:bodyPr/>
          <a:lstStyle/>
          <a:p>
            <a:pPr algn="just"/>
            <a:r>
              <a:rPr lang="en-US" dirty="0" smtClean="0">
                <a:latin typeface="Times New Roman" panose="02020603050405020304" pitchFamily="18" charset="0"/>
                <a:cs typeface="Times New Roman" panose="02020603050405020304" pitchFamily="18" charset="0"/>
              </a:rPr>
              <a:t>Some of these countries </a:t>
            </a:r>
            <a:r>
              <a:rPr lang="en-US" dirty="0">
                <a:latin typeface="Times New Roman" panose="02020603050405020304" pitchFamily="18" charset="0"/>
                <a:cs typeface="Times New Roman" panose="02020603050405020304" pitchFamily="18" charset="0"/>
              </a:rPr>
              <a:t>have addressed long-term care within universal health care systems, whether tax-funded or through social insurance.</a:t>
            </a:r>
          </a:p>
          <a:p>
            <a:pPr algn="just"/>
            <a:r>
              <a:rPr lang="en-US" dirty="0">
                <a:latin typeface="Times New Roman" panose="02020603050405020304" pitchFamily="18" charset="0"/>
                <a:cs typeface="Times New Roman" panose="02020603050405020304" pitchFamily="18" charset="0"/>
              </a:rPr>
              <a:t>This could be replicated in India to the extent possible and allowed by resources.</a:t>
            </a:r>
          </a:p>
          <a:p>
            <a:pPr algn="just"/>
            <a:r>
              <a:rPr lang="en-IN" dirty="0" smtClean="0">
                <a:latin typeface="Times New Roman" panose="02020603050405020304" pitchFamily="18" charset="0"/>
                <a:cs typeface="Times New Roman" panose="02020603050405020304" pitchFamily="18" charset="0"/>
              </a:rPr>
              <a:t>Such as </a:t>
            </a:r>
            <a:r>
              <a:rPr lang="en-US" dirty="0" smtClean="0">
                <a:solidFill>
                  <a:srgbClr val="FF0000"/>
                </a:solidFill>
                <a:latin typeface="Times New Roman" panose="02020603050405020304" pitchFamily="18" charset="0"/>
                <a:cs typeface="Times New Roman" panose="02020603050405020304" pitchFamily="18" charset="0"/>
              </a:rPr>
              <a:t>incentivizing </a:t>
            </a:r>
            <a:r>
              <a:rPr lang="en-US" dirty="0">
                <a:solidFill>
                  <a:srgbClr val="FF0000"/>
                </a:solidFill>
                <a:latin typeface="Times New Roman" panose="02020603050405020304" pitchFamily="18" charset="0"/>
                <a:cs typeface="Times New Roman" panose="02020603050405020304" pitchFamily="18" charset="0"/>
              </a:rPr>
              <a:t>the families </a:t>
            </a:r>
            <a:r>
              <a:rPr lang="en-US" dirty="0">
                <a:latin typeface="Times New Roman" panose="02020603050405020304" pitchFamily="18" charset="0"/>
                <a:cs typeface="Times New Roman" panose="02020603050405020304" pitchFamily="18" charset="0"/>
              </a:rPr>
              <a:t>that care for the elderly at home by providing tax incentives, rebates or by helping in </a:t>
            </a:r>
            <a:r>
              <a:rPr lang="en-US" dirty="0">
                <a:solidFill>
                  <a:srgbClr val="FF0000"/>
                </a:solidFill>
                <a:latin typeface="Times New Roman" panose="02020603050405020304" pitchFamily="18" charset="0"/>
                <a:cs typeface="Times New Roman" panose="02020603050405020304" pitchFamily="18" charset="0"/>
              </a:rPr>
              <a:t>partial financing </a:t>
            </a:r>
            <a:r>
              <a:rPr lang="en-US" dirty="0">
                <a:latin typeface="Times New Roman" panose="02020603050405020304" pitchFamily="18" charset="0"/>
                <a:cs typeface="Times New Roman" panose="02020603050405020304" pitchFamily="18" charset="0"/>
              </a:rPr>
              <a:t>of healthcare/ nursing services.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78048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National Policy </a:t>
            </a:r>
            <a:r>
              <a:rPr lang="en-US" dirty="0">
                <a:latin typeface="Times New Roman" panose="02020603050405020304" pitchFamily="18" charset="0"/>
                <a:cs typeface="Times New Roman" panose="02020603050405020304" pitchFamily="18" charset="0"/>
              </a:rPr>
              <a:t>for </a:t>
            </a:r>
            <a:r>
              <a:rPr lang="en-US" dirty="0" smtClean="0">
                <a:latin typeface="Times New Roman" panose="02020603050405020304" pitchFamily="18" charset="0"/>
                <a:cs typeface="Times New Roman" panose="02020603050405020304" pitchFamily="18" charset="0"/>
              </a:rPr>
              <a:t>Geriatric </a:t>
            </a:r>
            <a:r>
              <a:rPr lang="en-US" dirty="0">
                <a:latin typeface="Times New Roman" panose="02020603050405020304" pitchFamily="18" charset="0"/>
                <a:cs typeface="Times New Roman" panose="02020603050405020304" pitchFamily="18" charset="0"/>
              </a:rPr>
              <a:t>health </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need of </a:t>
            </a:r>
            <a:r>
              <a:rPr lang="en-US" dirty="0" smtClean="0">
                <a:solidFill>
                  <a:srgbClr val="FF0000"/>
                </a:solidFill>
                <a:latin typeface="Times New Roman" panose="02020603050405020304" pitchFamily="18" charset="0"/>
                <a:cs typeface="Times New Roman" panose="02020603050405020304" pitchFamily="18" charset="0"/>
              </a:rPr>
              <a:t>national policy for the geriatric health </a:t>
            </a:r>
            <a:r>
              <a:rPr lang="en-US" dirty="0" smtClean="0">
                <a:latin typeface="Times New Roman" panose="02020603050405020304" pitchFamily="18" charset="0"/>
                <a:cs typeface="Times New Roman" panose="02020603050405020304" pitchFamily="18" charset="0"/>
              </a:rPr>
              <a:t>having </a:t>
            </a:r>
            <a:r>
              <a:rPr lang="en-US" dirty="0">
                <a:latin typeface="Times New Roman" panose="02020603050405020304" pitchFamily="18" charset="0"/>
                <a:cs typeface="Times New Roman" panose="02020603050405020304" pitchFamily="18" charset="0"/>
              </a:rPr>
              <a:t>special provisions for mental health</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Geriatric centers with trained professionals should be </a:t>
            </a:r>
            <a:r>
              <a:rPr lang="en-US" dirty="0" smtClean="0">
                <a:latin typeface="Times New Roman" panose="02020603050405020304" pitchFamily="18" charset="0"/>
                <a:cs typeface="Times New Roman" panose="02020603050405020304" pitchFamily="18" charset="0"/>
              </a:rPr>
              <a:t>opened so </a:t>
            </a:r>
            <a:r>
              <a:rPr lang="en-US" dirty="0">
                <a:latin typeface="Times New Roman" panose="02020603050405020304" pitchFamily="18" charset="0"/>
                <a:cs typeface="Times New Roman" panose="02020603050405020304" pitchFamily="18" charset="0"/>
              </a:rPr>
              <a:t>as to cater to the elder population which mainly resides in the villages and cannot seek services.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43047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anose="02020603050405020304" pitchFamily="18" charset="0"/>
                <a:cs typeface="Times New Roman" panose="02020603050405020304" pitchFamily="18" charset="0"/>
              </a:rPr>
              <a:t>Awareness and Sensitization</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becomes important that familial support </a:t>
            </a:r>
            <a:r>
              <a:rPr lang="en-US" dirty="0">
                <a:solidFill>
                  <a:srgbClr val="FF0000"/>
                </a:solidFill>
                <a:latin typeface="Times New Roman" panose="02020603050405020304" pitchFamily="18" charset="0"/>
                <a:cs typeface="Times New Roman" panose="02020603050405020304" pitchFamily="18" charset="0"/>
              </a:rPr>
              <a:t>continues</a:t>
            </a:r>
            <a:r>
              <a:rPr lang="en-US" dirty="0">
                <a:latin typeface="Times New Roman" panose="02020603050405020304" pitchFamily="18" charset="0"/>
                <a:cs typeface="Times New Roman" panose="02020603050405020304" pitchFamily="18" charset="0"/>
              </a:rPr>
              <a:t> to be present with the elderly. </a:t>
            </a:r>
            <a:endParaRPr lang="en-US" dirty="0" smtClean="0">
              <a:latin typeface="Times New Roman" panose="02020603050405020304" pitchFamily="18" charset="0"/>
              <a:cs typeface="Times New Roman" panose="02020603050405020304" pitchFamily="18" charset="0"/>
            </a:endParaRPr>
          </a:p>
          <a:p>
            <a:pPr algn="just"/>
            <a:r>
              <a:rPr lang="en-US" dirty="0" err="1" smtClean="0">
                <a:latin typeface="Times New Roman" panose="02020603050405020304" pitchFamily="18" charset="0"/>
                <a:cs typeface="Times New Roman" panose="02020603050405020304" pitchFamily="18" charset="0"/>
              </a:rPr>
              <a:t>Programmes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need to be developed that </a:t>
            </a:r>
            <a:r>
              <a:rPr lang="en-US" dirty="0">
                <a:solidFill>
                  <a:srgbClr val="FF0000"/>
                </a:solidFill>
                <a:latin typeface="Times New Roman" panose="02020603050405020304" pitchFamily="18" charset="0"/>
                <a:cs typeface="Times New Roman" panose="02020603050405020304" pitchFamily="18" charset="0"/>
              </a:rPr>
              <a:t>promote family values </a:t>
            </a:r>
            <a:r>
              <a:rPr lang="en-US" dirty="0">
                <a:latin typeface="Times New Roman" panose="02020603050405020304" pitchFamily="18" charset="0"/>
                <a:cs typeface="Times New Roman" panose="02020603050405020304" pitchFamily="18" charset="0"/>
              </a:rPr>
              <a:t>and </a:t>
            </a:r>
            <a:r>
              <a:rPr lang="en-US" dirty="0">
                <a:solidFill>
                  <a:srgbClr val="FF0000"/>
                </a:solidFill>
                <a:latin typeface="Times New Roman" panose="02020603050405020304" pitchFamily="18" charset="0"/>
                <a:cs typeface="Times New Roman" panose="02020603050405020304" pitchFamily="18" charset="0"/>
              </a:rPr>
              <a:t>sensitize</a:t>
            </a:r>
            <a:r>
              <a:rPr lang="en-US" dirty="0">
                <a:latin typeface="Times New Roman" panose="02020603050405020304" pitchFamily="18" charset="0"/>
                <a:cs typeface="Times New Roman" panose="02020603050405020304" pitchFamily="18" charset="0"/>
              </a:rPr>
              <a:t> the upcoming generation on the necessity and importance if intergenerational bonding.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State </a:t>
            </a:r>
            <a:r>
              <a:rPr lang="en-US" dirty="0">
                <a:latin typeface="Times New Roman" panose="02020603050405020304" pitchFamily="18" charset="0"/>
                <a:cs typeface="Times New Roman" panose="02020603050405020304" pitchFamily="18" charset="0"/>
              </a:rPr>
              <a:t>policies can be formulated to </a:t>
            </a:r>
            <a:r>
              <a:rPr lang="en-US" dirty="0">
                <a:solidFill>
                  <a:srgbClr val="FF0000"/>
                </a:solidFill>
                <a:latin typeface="Times New Roman" panose="02020603050405020304" pitchFamily="18" charset="0"/>
                <a:cs typeface="Times New Roman" panose="02020603050405020304" pitchFamily="18" charset="0"/>
              </a:rPr>
              <a:t>encourage children</a:t>
            </a:r>
            <a:r>
              <a:rPr lang="en-US" dirty="0">
                <a:latin typeface="Times New Roman" panose="02020603050405020304" pitchFamily="18" charset="0"/>
                <a:cs typeface="Times New Roman" panose="02020603050405020304" pitchFamily="18" charset="0"/>
              </a:rPr>
              <a:t> to co-reside with their parents such as preference in allotment of houses.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8647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anose="02020603050405020304" pitchFamily="18" charset="0"/>
                <a:cs typeface="Times New Roman" panose="02020603050405020304" pitchFamily="18" charset="0"/>
              </a:rPr>
              <a:t>REVIEW</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Despite several efforts and </a:t>
            </a:r>
            <a:r>
              <a:rPr lang="en-US" dirty="0" smtClean="0">
                <a:latin typeface="Times New Roman" panose="02020603050405020304" pitchFamily="18" charset="0"/>
                <a:cs typeface="Times New Roman" panose="02020603050405020304" pitchFamily="18" charset="0"/>
              </a:rPr>
              <a:t>policies</a:t>
            </a: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elderly still </a:t>
            </a:r>
            <a:r>
              <a:rPr lang="en-US" dirty="0" smtClean="0">
                <a:latin typeface="Times New Roman" panose="02020603050405020304" pitchFamily="18" charset="0"/>
                <a:cs typeface="Times New Roman" panose="02020603050405020304" pitchFamily="18" charset="0"/>
              </a:rPr>
              <a:t>lack</a:t>
            </a:r>
          </a:p>
          <a:p>
            <a:pPr algn="just"/>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ecurity </a:t>
            </a:r>
            <a:r>
              <a:rPr lang="en-US" dirty="0">
                <a:latin typeface="Times New Roman" panose="02020603050405020304" pitchFamily="18" charset="0"/>
                <a:cs typeface="Times New Roman" panose="02020603050405020304" pitchFamily="18" charset="0"/>
              </a:rPr>
              <a:t>– financial, emotional and social leading to increasing incidents of deprivation, abandonment and at disposal of criminal activities</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There is a need of a </a:t>
            </a:r>
            <a:r>
              <a:rPr lang="en-US" dirty="0">
                <a:solidFill>
                  <a:srgbClr val="FF0000"/>
                </a:solidFill>
                <a:latin typeface="Times New Roman" panose="02020603050405020304" pitchFamily="18" charset="0"/>
                <a:cs typeface="Times New Roman" panose="02020603050405020304" pitchFamily="18" charset="0"/>
              </a:rPr>
              <a:t>strong social security system </a:t>
            </a:r>
            <a:r>
              <a:rPr lang="en-US" dirty="0">
                <a:latin typeface="Times New Roman" panose="02020603050405020304" pitchFamily="18" charset="0"/>
                <a:cs typeface="Times New Roman" panose="02020603050405020304" pitchFamily="18" charset="0"/>
              </a:rPr>
              <a:t>in our country to address the changing demographics and shortcomings of the existent schemes proposed for the benefit of elderly.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52039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anose="02020603050405020304" pitchFamily="18" charset="0"/>
                <a:cs typeface="Times New Roman" panose="02020603050405020304" pitchFamily="18" charset="0"/>
              </a:rPr>
              <a:t>CONCLUSION</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In rapidly changing Indian society, the family support system for old age care is under strain.</a:t>
            </a:r>
          </a:p>
          <a:p>
            <a:pPr algn="just"/>
            <a:r>
              <a:rPr lang="en-US" dirty="0" smtClean="0">
                <a:latin typeface="Times New Roman" panose="02020603050405020304" pitchFamily="18" charset="0"/>
                <a:cs typeface="Times New Roman" panose="02020603050405020304" pitchFamily="18" charset="0"/>
              </a:rPr>
              <a:t>Many </a:t>
            </a:r>
            <a:r>
              <a:rPr lang="en-US" dirty="0">
                <a:latin typeface="Times New Roman" panose="02020603050405020304" pitchFamily="18" charset="0"/>
                <a:cs typeface="Times New Roman" panose="02020603050405020304" pitchFamily="18" charset="0"/>
              </a:rPr>
              <a:t>older persons </a:t>
            </a:r>
            <a:r>
              <a:rPr lang="en-US" dirty="0" smtClean="0">
                <a:latin typeface="Times New Roman" panose="02020603050405020304" pitchFamily="18" charset="0"/>
                <a:cs typeface="Times New Roman" panose="02020603050405020304" pitchFamily="18" charset="0"/>
              </a:rPr>
              <a:t>do not have any support system and live alone. In such a situation, support from civil society organizations and the community may be the only resource for these older persons.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08575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anose="02020603050405020304" pitchFamily="18" charset="0"/>
                <a:cs typeface="Times New Roman" panose="02020603050405020304" pitchFamily="18" charset="0"/>
              </a:rPr>
              <a:t>CONCLUSION</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dirty="0" smtClean="0">
                <a:latin typeface="Times New Roman" panose="02020603050405020304" pitchFamily="18" charset="0"/>
                <a:cs typeface="Times New Roman" panose="02020603050405020304" pitchFamily="18" charset="0"/>
              </a:rPr>
              <a:t>Interventions should be aimed at increasing </a:t>
            </a:r>
            <a:r>
              <a:rPr lang="en-US" dirty="0">
                <a:latin typeface="Times New Roman" panose="02020603050405020304" pitchFamily="18" charset="0"/>
                <a:cs typeface="Times New Roman" panose="02020603050405020304" pitchFamily="18" charset="0"/>
              </a:rPr>
              <a:t>the possibilities for older people to </a:t>
            </a:r>
            <a:r>
              <a:rPr lang="en-US" dirty="0" smtClean="0">
                <a:latin typeface="Times New Roman" panose="02020603050405020304" pitchFamily="18" charset="0"/>
                <a:cs typeface="Times New Roman" panose="02020603050405020304" pitchFamily="18" charset="0"/>
              </a:rPr>
              <a:t>maintain their </a:t>
            </a:r>
            <a:r>
              <a:rPr lang="en-US" dirty="0">
                <a:latin typeface="Times New Roman" panose="02020603050405020304" pitchFamily="18" charset="0"/>
                <a:cs typeface="Times New Roman" panose="02020603050405020304" pitchFamily="18" charset="0"/>
              </a:rPr>
              <a:t>functional capacity and regain it after succumbing to a disease.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Interventions particularly in the areas of</a:t>
            </a:r>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health </a:t>
            </a:r>
            <a:r>
              <a:rPr lang="en-US" dirty="0">
                <a:latin typeface="Times New Roman" panose="02020603050405020304" pitchFamily="18" charset="0"/>
                <a:cs typeface="Times New Roman" panose="02020603050405020304" pitchFamily="18" charset="0"/>
              </a:rPr>
              <a:t>promotion</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disease </a:t>
            </a:r>
            <a:r>
              <a:rPr lang="en-US" dirty="0">
                <a:latin typeface="Times New Roman" panose="02020603050405020304" pitchFamily="18" charset="0"/>
                <a:cs typeface="Times New Roman" panose="02020603050405020304" pitchFamily="18" charset="0"/>
              </a:rPr>
              <a:t>prevention,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treatment </a:t>
            </a:r>
            <a:r>
              <a:rPr lang="en-US" dirty="0">
                <a:latin typeface="Times New Roman" panose="02020603050405020304" pitchFamily="18" charset="0"/>
                <a:cs typeface="Times New Roman" panose="02020603050405020304" pitchFamily="18" charset="0"/>
              </a:rPr>
              <a:t>and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rehabilitation.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754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016" y="1020953"/>
            <a:ext cx="10515600" cy="4351338"/>
          </a:xfrm>
        </p:spPr>
        <p:txBody>
          <a:bodyPr>
            <a:normAutofit/>
          </a:bodyPr>
          <a:lstStyle/>
          <a:p>
            <a:pPr algn="just"/>
            <a:r>
              <a:rPr lang="en-US" sz="3200" u="sng" dirty="0">
                <a:solidFill>
                  <a:srgbClr val="FF0000"/>
                </a:solidFill>
                <a:latin typeface="Times New Roman" panose="02020603050405020304" pitchFamily="18" charset="0"/>
                <a:cs typeface="Times New Roman" panose="02020603050405020304" pitchFamily="18" charset="0"/>
              </a:rPr>
              <a:t>Increased life </a:t>
            </a:r>
            <a:r>
              <a:rPr lang="en-US" sz="3200" u="sng" dirty="0" smtClean="0">
                <a:solidFill>
                  <a:srgbClr val="FF0000"/>
                </a:solidFill>
                <a:latin typeface="Times New Roman" panose="02020603050405020304" pitchFamily="18" charset="0"/>
                <a:cs typeface="Times New Roman" panose="02020603050405020304" pitchFamily="18" charset="0"/>
              </a:rPr>
              <a:t>expectancy</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and  </a:t>
            </a:r>
            <a:r>
              <a:rPr lang="en-US" sz="3200" u="sng" dirty="0">
                <a:solidFill>
                  <a:srgbClr val="FF0000"/>
                </a:solidFill>
                <a:latin typeface="Times New Roman" panose="02020603050405020304" pitchFamily="18" charset="0"/>
                <a:cs typeface="Times New Roman" panose="02020603050405020304" pitchFamily="18" charset="0"/>
              </a:rPr>
              <a:t>advancement in health care</a:t>
            </a:r>
            <a:r>
              <a:rPr lang="en-US" sz="3200" dirty="0">
                <a:solidFill>
                  <a:srgbClr val="FF0000"/>
                </a:solidFill>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has helped us to win over debilitating medical </a:t>
            </a:r>
            <a:r>
              <a:rPr lang="en-US" sz="3200" dirty="0" smtClean="0">
                <a:latin typeface="Times New Roman" panose="02020603050405020304" pitchFamily="18" charset="0"/>
                <a:cs typeface="Times New Roman" panose="02020603050405020304" pitchFamily="18" charset="0"/>
              </a:rPr>
              <a:t>conditions</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however….</a:t>
            </a:r>
          </a:p>
          <a:p>
            <a:pPr algn="just"/>
            <a:r>
              <a:rPr lang="en-US" sz="3200" dirty="0" smtClean="0">
                <a:latin typeface="Times New Roman" panose="02020603050405020304" pitchFamily="18" charset="0"/>
                <a:cs typeface="Times New Roman" panose="02020603050405020304" pitchFamily="18" charset="0"/>
              </a:rPr>
              <a:t>The </a:t>
            </a:r>
            <a:r>
              <a:rPr lang="en-US" sz="3200" u="sng" dirty="0" smtClean="0">
                <a:solidFill>
                  <a:srgbClr val="FF0000"/>
                </a:solidFill>
                <a:latin typeface="Times New Roman" panose="02020603050405020304" pitchFamily="18" charset="0"/>
                <a:cs typeface="Times New Roman" panose="02020603050405020304" pitchFamily="18" charset="0"/>
              </a:rPr>
              <a:t>improvisations in medicines</a:t>
            </a:r>
            <a:r>
              <a:rPr lang="en-US" sz="3200" dirty="0" smtClean="0">
                <a:solidFill>
                  <a:srgbClr val="FF0000"/>
                </a:solidFill>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and technology have </a:t>
            </a:r>
            <a:r>
              <a:rPr lang="en-US" sz="3200" dirty="0">
                <a:latin typeface="Times New Roman" panose="02020603050405020304" pitchFamily="18" charset="0"/>
                <a:cs typeface="Times New Roman" panose="02020603050405020304" pitchFamily="18" charset="0"/>
              </a:rPr>
              <a:t>given longevity </a:t>
            </a:r>
            <a:r>
              <a:rPr lang="en-US" sz="3200" dirty="0" smtClean="0">
                <a:latin typeface="Times New Roman" panose="02020603050405020304" pitchFamily="18" charset="0"/>
                <a:cs typeface="Times New Roman" panose="02020603050405020304" pitchFamily="18" charset="0"/>
              </a:rPr>
              <a:t>however….</a:t>
            </a:r>
          </a:p>
          <a:p>
            <a:pPr algn="just"/>
            <a:r>
              <a:rPr lang="en-US" sz="3200" dirty="0" smtClean="0">
                <a:latin typeface="Times New Roman" panose="02020603050405020304" pitchFamily="18" charset="0"/>
                <a:cs typeface="Times New Roman" panose="02020603050405020304" pitchFamily="18" charset="0"/>
              </a:rPr>
              <a:t>This has lead to a </a:t>
            </a:r>
            <a:r>
              <a:rPr lang="en-US" sz="3200" u="sng" dirty="0" smtClean="0">
                <a:solidFill>
                  <a:srgbClr val="FF0000"/>
                </a:solidFill>
                <a:latin typeface="Times New Roman" panose="02020603050405020304" pitchFamily="18" charset="0"/>
                <a:cs typeface="Times New Roman" panose="02020603050405020304" pitchFamily="18" charset="0"/>
              </a:rPr>
              <a:t>positively skewed population graph </a:t>
            </a:r>
            <a:r>
              <a:rPr lang="en-US" sz="3200" dirty="0" smtClean="0">
                <a:latin typeface="Times New Roman" panose="02020603050405020304" pitchFamily="18" charset="0"/>
                <a:cs typeface="Times New Roman" panose="02020603050405020304" pitchFamily="18" charset="0"/>
              </a:rPr>
              <a:t>with </a:t>
            </a:r>
            <a:r>
              <a:rPr lang="en-US" sz="3200" dirty="0">
                <a:latin typeface="Times New Roman" panose="02020603050405020304" pitchFamily="18" charset="0"/>
                <a:cs typeface="Times New Roman" panose="02020603050405020304" pitchFamily="18" charset="0"/>
              </a:rPr>
              <a:t>a variety of morbidities and disabilities associated with increasing </a:t>
            </a:r>
            <a:r>
              <a:rPr lang="en-US" sz="3200" dirty="0" smtClean="0">
                <a:latin typeface="Times New Roman" panose="02020603050405020304" pitchFamily="18" charset="0"/>
                <a:cs typeface="Times New Roman" panose="02020603050405020304" pitchFamily="18" charset="0"/>
              </a:rPr>
              <a:t>age and other morbidities.</a:t>
            </a:r>
          </a:p>
        </p:txBody>
      </p:sp>
    </p:spTree>
    <p:extLst>
      <p:ext uri="{BB962C8B-B14F-4D97-AF65-F5344CB8AC3E}">
        <p14:creationId xmlns:p14="http://schemas.microsoft.com/office/powerpoint/2010/main" val="1717888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en-IN" sz="13800" dirty="0" smtClean="0">
                <a:latin typeface="Times New Roman" panose="02020603050405020304" pitchFamily="18" charset="0"/>
                <a:cs typeface="Times New Roman" panose="02020603050405020304" pitchFamily="18" charset="0"/>
              </a:rPr>
              <a:t>THANK YOU</a:t>
            </a:r>
            <a:endParaRPr lang="en-IN" sz="13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71889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1699" y="1010978"/>
            <a:ext cx="10515600" cy="5439698"/>
          </a:xfrm>
        </p:spPr>
        <p:txBody>
          <a:bodyPr>
            <a:noAutofit/>
          </a:bodyPr>
          <a:lstStyle/>
          <a:p>
            <a:pPr marL="0" indent="0" algn="just">
              <a:buNone/>
            </a:pPr>
            <a:r>
              <a:rPr lang="en-US" dirty="0" smtClean="0">
                <a:latin typeface="Times New Roman" panose="02020603050405020304" pitchFamily="18" charset="0"/>
                <a:cs typeface="Times New Roman" panose="02020603050405020304" pitchFamily="18" charset="0"/>
              </a:rPr>
              <a:t>Aging </a:t>
            </a:r>
            <a:r>
              <a:rPr lang="en-US" dirty="0">
                <a:latin typeface="Times New Roman" panose="02020603050405020304" pitchFamily="18" charset="0"/>
                <a:cs typeface="Times New Roman" panose="02020603050405020304" pitchFamily="18" charset="0"/>
              </a:rPr>
              <a:t>adults face challenges related to physical health, disability resulting in issues such as decreased sense of </a:t>
            </a:r>
            <a:r>
              <a:rPr lang="en-US" dirty="0" smtClean="0">
                <a:latin typeface="Times New Roman" panose="02020603050405020304" pitchFamily="18" charset="0"/>
                <a:cs typeface="Times New Roman" panose="02020603050405020304" pitchFamily="18" charset="0"/>
              </a:rPr>
              <a:t>self, </a:t>
            </a:r>
            <a:r>
              <a:rPr lang="en-US" dirty="0">
                <a:latin typeface="Times New Roman" panose="02020603050405020304" pitchFamily="18" charset="0"/>
                <a:cs typeface="Times New Roman" panose="02020603050405020304" pitchFamily="18" charset="0"/>
              </a:rPr>
              <a:t>capacity and wellbeing. </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Some </a:t>
            </a:r>
            <a:r>
              <a:rPr lang="en-US" dirty="0">
                <a:latin typeface="Times New Roman" panose="02020603050405020304" pitchFamily="18" charset="0"/>
                <a:cs typeface="Times New Roman" panose="02020603050405020304" pitchFamily="18" charset="0"/>
              </a:rPr>
              <a:t>of the most common issues are </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smtClean="0">
                <a:solidFill>
                  <a:srgbClr val="FF0000"/>
                </a:solidFill>
                <a:latin typeface="Times New Roman" panose="02020603050405020304" pitchFamily="18" charset="0"/>
                <a:cs typeface="Times New Roman" panose="02020603050405020304" pitchFamily="18" charset="0"/>
              </a:rPr>
              <a:t>compromised </a:t>
            </a:r>
            <a:r>
              <a:rPr lang="en-US" dirty="0">
                <a:solidFill>
                  <a:srgbClr val="FF0000"/>
                </a:solidFill>
                <a:latin typeface="Times New Roman" panose="02020603050405020304" pitchFamily="18" charset="0"/>
                <a:cs typeface="Times New Roman" panose="02020603050405020304" pitchFamily="18" charset="0"/>
              </a:rPr>
              <a:t>mobility, </a:t>
            </a:r>
            <a:endParaRPr lang="en-US" dirty="0" smtClean="0">
              <a:solidFill>
                <a:srgbClr val="FF0000"/>
              </a:solidFill>
              <a:latin typeface="Times New Roman" panose="02020603050405020304" pitchFamily="18" charset="0"/>
              <a:cs typeface="Times New Roman" panose="02020603050405020304" pitchFamily="18" charset="0"/>
            </a:endParaRPr>
          </a:p>
          <a:p>
            <a:r>
              <a:rPr lang="en-US" dirty="0" smtClean="0">
                <a:solidFill>
                  <a:srgbClr val="FF0000"/>
                </a:solidFill>
                <a:latin typeface="Times New Roman" panose="02020603050405020304" pitchFamily="18" charset="0"/>
                <a:cs typeface="Times New Roman" panose="02020603050405020304" pitchFamily="18" charset="0"/>
              </a:rPr>
              <a:t>sensory </a:t>
            </a:r>
            <a:r>
              <a:rPr lang="en-US" dirty="0">
                <a:solidFill>
                  <a:srgbClr val="FF0000"/>
                </a:solidFill>
                <a:latin typeface="Times New Roman" panose="02020603050405020304" pitchFamily="18" charset="0"/>
                <a:cs typeface="Times New Roman" panose="02020603050405020304" pitchFamily="18" charset="0"/>
              </a:rPr>
              <a:t>impairments, </a:t>
            </a:r>
            <a:endParaRPr lang="en-US" dirty="0" smtClean="0">
              <a:solidFill>
                <a:srgbClr val="FF0000"/>
              </a:solidFill>
              <a:latin typeface="Times New Roman" panose="02020603050405020304" pitchFamily="18" charset="0"/>
              <a:cs typeface="Times New Roman" panose="02020603050405020304" pitchFamily="18" charset="0"/>
            </a:endParaRPr>
          </a:p>
          <a:p>
            <a:r>
              <a:rPr lang="en-US" dirty="0" smtClean="0">
                <a:solidFill>
                  <a:srgbClr val="FF0000"/>
                </a:solidFill>
                <a:latin typeface="Times New Roman" panose="02020603050405020304" pitchFamily="18" charset="0"/>
                <a:cs typeface="Times New Roman" panose="02020603050405020304" pitchFamily="18" charset="0"/>
              </a:rPr>
              <a:t>empty </a:t>
            </a:r>
            <a:r>
              <a:rPr lang="en-US" dirty="0">
                <a:solidFill>
                  <a:srgbClr val="FF0000"/>
                </a:solidFill>
                <a:latin typeface="Times New Roman" panose="02020603050405020304" pitchFamily="18" charset="0"/>
                <a:cs typeface="Times New Roman" panose="02020603050405020304" pitchFamily="18" charset="0"/>
              </a:rPr>
              <a:t>nest syndrome, </a:t>
            </a:r>
            <a:endParaRPr lang="en-US" dirty="0" smtClean="0">
              <a:solidFill>
                <a:srgbClr val="FF0000"/>
              </a:solidFill>
              <a:latin typeface="Times New Roman" panose="02020603050405020304" pitchFamily="18" charset="0"/>
              <a:cs typeface="Times New Roman" panose="02020603050405020304" pitchFamily="18" charset="0"/>
            </a:endParaRPr>
          </a:p>
          <a:p>
            <a:r>
              <a:rPr lang="en-US" dirty="0" smtClean="0">
                <a:solidFill>
                  <a:srgbClr val="FF0000"/>
                </a:solidFill>
                <a:latin typeface="Times New Roman" panose="02020603050405020304" pitchFamily="18" charset="0"/>
                <a:cs typeface="Times New Roman" panose="02020603050405020304" pitchFamily="18" charset="0"/>
              </a:rPr>
              <a:t>retirement</a:t>
            </a:r>
            <a:r>
              <a:rPr lang="en-US" dirty="0">
                <a:solidFill>
                  <a:srgbClr val="FF0000"/>
                </a:solidFill>
                <a:latin typeface="Times New Roman" panose="02020603050405020304" pitchFamily="18" charset="0"/>
                <a:cs typeface="Times New Roman" panose="02020603050405020304" pitchFamily="18" charset="0"/>
              </a:rPr>
              <a:t>, </a:t>
            </a:r>
            <a:endParaRPr lang="en-US" dirty="0" smtClean="0">
              <a:solidFill>
                <a:srgbClr val="FF0000"/>
              </a:solidFill>
              <a:latin typeface="Times New Roman" panose="02020603050405020304" pitchFamily="18" charset="0"/>
              <a:cs typeface="Times New Roman" panose="02020603050405020304" pitchFamily="18" charset="0"/>
            </a:endParaRPr>
          </a:p>
          <a:p>
            <a:r>
              <a:rPr lang="en-US" dirty="0" smtClean="0">
                <a:solidFill>
                  <a:srgbClr val="FF0000"/>
                </a:solidFill>
                <a:latin typeface="Times New Roman" panose="02020603050405020304" pitchFamily="18" charset="0"/>
                <a:cs typeface="Times New Roman" panose="02020603050405020304" pitchFamily="18" charset="0"/>
              </a:rPr>
              <a:t>financial </a:t>
            </a:r>
            <a:r>
              <a:rPr lang="en-US" dirty="0">
                <a:solidFill>
                  <a:srgbClr val="FF0000"/>
                </a:solidFill>
                <a:latin typeface="Times New Roman" panose="02020603050405020304" pitchFamily="18" charset="0"/>
                <a:cs typeface="Times New Roman" panose="02020603050405020304" pitchFamily="18" charset="0"/>
              </a:rPr>
              <a:t>constraints </a:t>
            </a:r>
            <a:r>
              <a:rPr lang="en-US" dirty="0" smtClean="0">
                <a:solidFill>
                  <a:srgbClr val="FF0000"/>
                </a:solidFill>
                <a:latin typeface="Times New Roman" panose="02020603050405020304" pitchFamily="18" charset="0"/>
                <a:cs typeface="Times New Roman" panose="02020603050405020304" pitchFamily="18" charset="0"/>
              </a:rPr>
              <a:t>or</a:t>
            </a:r>
          </a:p>
          <a:p>
            <a:r>
              <a:rPr lang="en-US" dirty="0" smtClean="0">
                <a:solidFill>
                  <a:srgbClr val="FF0000"/>
                </a:solidFill>
                <a:latin typeface="Times New Roman" panose="02020603050405020304" pitchFamily="18" charset="0"/>
                <a:cs typeface="Times New Roman" panose="02020603050405020304" pitchFamily="18" charset="0"/>
              </a:rPr>
              <a:t>death </a:t>
            </a:r>
            <a:r>
              <a:rPr lang="en-US" dirty="0">
                <a:solidFill>
                  <a:srgbClr val="FF0000"/>
                </a:solidFill>
                <a:latin typeface="Times New Roman" panose="02020603050405020304" pitchFamily="18" charset="0"/>
                <a:cs typeface="Times New Roman" panose="02020603050405020304" pitchFamily="18" charset="0"/>
              </a:rPr>
              <a:t>of </a:t>
            </a:r>
            <a:r>
              <a:rPr lang="en-US" dirty="0" smtClean="0">
                <a:solidFill>
                  <a:srgbClr val="FF0000"/>
                </a:solidFill>
                <a:latin typeface="Times New Roman" panose="02020603050405020304" pitchFamily="18" charset="0"/>
                <a:cs typeface="Times New Roman" panose="02020603050405020304" pitchFamily="18" charset="0"/>
              </a:rPr>
              <a:t>spouse/ friend/s</a:t>
            </a:r>
            <a:r>
              <a:rPr lang="en-US" dirty="0">
                <a:solidFill>
                  <a:srgbClr val="FF0000"/>
                </a:solidFill>
                <a:latin typeface="Times New Roman" panose="02020603050405020304" pitchFamily="18" charset="0"/>
                <a:cs typeface="Times New Roman" panose="02020603050405020304" pitchFamily="18" charset="0"/>
              </a:rPr>
              <a:t>. </a:t>
            </a:r>
            <a:endParaRPr lang="en-IN"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48089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5675" y="1154112"/>
            <a:ext cx="10515600" cy="4351338"/>
          </a:xfrm>
        </p:spPr>
        <p:txBody>
          <a:bodyPr>
            <a:normAutofit/>
          </a:bodyPr>
          <a:lstStyle/>
          <a:p>
            <a:pPr algn="just"/>
            <a:r>
              <a:rPr lang="en-US" dirty="0" smtClean="0"/>
              <a:t>As people proceed towards growing old they experience a lot of age related deficits.</a:t>
            </a:r>
            <a:endParaRPr lang="en-US"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3941" y="4272742"/>
            <a:ext cx="7099069" cy="2465416"/>
          </a:xfrm>
          <a:prstGeom prst="rect">
            <a:avLst/>
          </a:prstGeom>
        </p:spPr>
      </p:pic>
    </p:spTree>
    <p:extLst>
      <p:ext uri="{BB962C8B-B14F-4D97-AF65-F5344CB8AC3E}">
        <p14:creationId xmlns:p14="http://schemas.microsoft.com/office/powerpoint/2010/main" val="42867050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 Insecurity:</a:t>
            </a:r>
            <a:br>
              <a:rPr lang="en-US" dirty="0"/>
            </a:br>
            <a:endParaRPr lang="en-IN"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15142" y="1296786"/>
            <a:ext cx="10738657" cy="5561214"/>
          </a:xfrm>
        </p:spPr>
      </p:pic>
      <p:sp>
        <p:nvSpPr>
          <p:cNvPr id="5" name="Rounded Rectangle 4"/>
          <p:cNvSpPr/>
          <p:nvPr/>
        </p:nvSpPr>
        <p:spPr>
          <a:xfrm>
            <a:off x="8129847" y="2144684"/>
            <a:ext cx="3025833" cy="3557847"/>
          </a:xfrm>
          <a:prstGeom prst="round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3798144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Economic Insecurity:</a:t>
            </a:r>
            <a:r>
              <a:rPr lang="en-US" dirty="0"/>
              <a:t/>
            </a:r>
            <a:br>
              <a:rPr lang="en-US" dirty="0"/>
            </a:br>
            <a:endParaRPr lang="en-IN" dirty="0"/>
          </a:p>
        </p:txBody>
      </p:sp>
      <p:sp>
        <p:nvSpPr>
          <p:cNvPr id="3" name="Content Placeholder 2"/>
          <p:cNvSpPr>
            <a:spLocks noGrp="1"/>
          </p:cNvSpPr>
          <p:nvPr>
            <p:ph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Elderly </a:t>
            </a:r>
            <a:r>
              <a:rPr lang="en-US" dirty="0">
                <a:latin typeface="Times New Roman" panose="02020603050405020304" pitchFamily="18" charset="0"/>
                <a:cs typeface="Times New Roman" panose="02020603050405020304" pitchFamily="18" charset="0"/>
              </a:rPr>
              <a:t>often feel the economically insecure due to lack the opportunity and capacity to be as productive as they used to be. </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survey stated </a:t>
            </a:r>
            <a:r>
              <a:rPr lang="en-US" dirty="0" smtClean="0">
                <a:latin typeface="Times New Roman" panose="02020603050405020304" pitchFamily="18" charset="0"/>
                <a:cs typeface="Times New Roman" panose="02020603050405020304" pitchFamily="18" charset="0"/>
              </a:rPr>
              <a:t>that </a:t>
            </a:r>
            <a:r>
              <a:rPr lang="en-US" dirty="0" smtClean="0">
                <a:solidFill>
                  <a:srgbClr val="FF0000"/>
                </a:solidFill>
                <a:latin typeface="Times New Roman" panose="02020603050405020304" pitchFamily="18" charset="0"/>
                <a:cs typeface="Times New Roman" panose="02020603050405020304" pitchFamily="18" charset="0"/>
              </a:rPr>
              <a:t>76</a:t>
            </a:r>
            <a:r>
              <a:rPr lang="en-US"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respondents reported no financial assets in their name</a:t>
            </a:r>
            <a:r>
              <a:rPr lang="en-US" dirty="0" smtClean="0">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Rajan</a:t>
            </a:r>
            <a:r>
              <a:rPr lang="en-US" dirty="0">
                <a:latin typeface="Times New Roman" panose="02020603050405020304" pitchFamily="18" charset="0"/>
                <a:cs typeface="Times New Roman" panose="02020603050405020304" pitchFamily="18" charset="0"/>
              </a:rPr>
              <a:t>, 2006) </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92071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Failing health: </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dirty="0" smtClean="0">
                <a:latin typeface="Times New Roman" panose="02020603050405020304" pitchFamily="18" charset="0"/>
                <a:cs typeface="Times New Roman" panose="02020603050405020304" pitchFamily="18" charset="0"/>
              </a:rPr>
              <a:t>Failing health </a:t>
            </a:r>
            <a:r>
              <a:rPr lang="en-US" dirty="0">
                <a:latin typeface="Times New Roman" panose="02020603050405020304" pitchFamily="18" charset="0"/>
                <a:cs typeface="Times New Roman" panose="02020603050405020304" pitchFamily="18" charset="0"/>
              </a:rPr>
              <a:t>due to advancing age </a:t>
            </a:r>
            <a:r>
              <a:rPr lang="en-US" dirty="0" smtClean="0">
                <a:latin typeface="Times New Roman" panose="02020603050405020304" pitchFamily="18" charset="0"/>
                <a:cs typeface="Times New Roman" panose="02020603050405020304" pitchFamily="18" charset="0"/>
              </a:rPr>
              <a:t>is related to </a:t>
            </a:r>
            <a:r>
              <a:rPr lang="en-US" dirty="0" smtClean="0">
                <a:solidFill>
                  <a:srgbClr val="FF0000"/>
                </a:solidFill>
                <a:latin typeface="Times New Roman" panose="02020603050405020304" pitchFamily="18" charset="0"/>
                <a:cs typeface="Times New Roman" panose="02020603050405020304" pitchFamily="18" charset="0"/>
              </a:rPr>
              <a:t>non-availability </a:t>
            </a:r>
            <a:r>
              <a:rPr lang="en-US" dirty="0">
                <a:solidFill>
                  <a:srgbClr val="FF0000"/>
                </a:solidFill>
                <a:latin typeface="Times New Roman" panose="02020603050405020304" pitchFamily="18" charset="0"/>
                <a:cs typeface="Times New Roman" panose="02020603050405020304" pitchFamily="18" charset="0"/>
              </a:rPr>
              <a:t>or inaccessibility</a:t>
            </a:r>
            <a:r>
              <a:rPr lang="en-US" dirty="0">
                <a:latin typeface="Times New Roman" panose="02020603050405020304" pitchFamily="18" charset="0"/>
                <a:cs typeface="Times New Roman" panose="02020603050405020304" pitchFamily="18" charset="0"/>
              </a:rPr>
              <a:t> of health care services  especially in the developing </a:t>
            </a:r>
            <a:r>
              <a:rPr lang="en-US" dirty="0" smtClean="0">
                <a:latin typeface="Times New Roman" panose="02020603050405020304" pitchFamily="18" charset="0"/>
                <a:cs typeface="Times New Roman" panose="02020603050405020304" pitchFamily="18" charset="0"/>
              </a:rPr>
              <a:t>countries.</a:t>
            </a:r>
          </a:p>
          <a:p>
            <a:pPr algn="just"/>
            <a:r>
              <a:rPr lang="en-US" dirty="0" smtClean="0">
                <a:solidFill>
                  <a:srgbClr val="FF0000"/>
                </a:solidFill>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L</a:t>
            </a:r>
            <a:r>
              <a:rPr lang="en-US" dirty="0" smtClean="0">
                <a:solidFill>
                  <a:srgbClr val="FF0000"/>
                </a:solidFill>
                <a:latin typeface="Times New Roman" panose="02020603050405020304" pitchFamily="18" charset="0"/>
                <a:cs typeface="Times New Roman" panose="02020603050405020304" pitchFamily="18" charset="0"/>
              </a:rPr>
              <a:t>ack </a:t>
            </a:r>
            <a:r>
              <a:rPr lang="en-US" dirty="0">
                <a:solidFill>
                  <a:srgbClr val="FF0000"/>
                </a:solidFill>
                <a:latin typeface="Times New Roman" panose="02020603050405020304" pitchFamily="18" charset="0"/>
                <a:cs typeface="Times New Roman" panose="02020603050405020304" pitchFamily="18" charset="0"/>
              </a:rPr>
              <a:t>of awareness and knowledge </a:t>
            </a:r>
            <a:r>
              <a:rPr lang="en-US" dirty="0">
                <a:latin typeface="Times New Roman" panose="02020603050405020304" pitchFamily="18" charset="0"/>
                <a:cs typeface="Times New Roman" panose="02020603050405020304" pitchFamily="18" charset="0"/>
              </a:rPr>
              <a:t>and </a:t>
            </a:r>
            <a:r>
              <a:rPr lang="en-US" dirty="0">
                <a:solidFill>
                  <a:srgbClr val="FF0000"/>
                </a:solidFill>
                <a:latin typeface="Times New Roman" panose="02020603050405020304" pitchFamily="18" charset="0"/>
                <a:cs typeface="Times New Roman" panose="02020603050405020304" pitchFamily="18" charset="0"/>
              </a:rPr>
              <a:t>high cost of disease management </a:t>
            </a:r>
            <a:r>
              <a:rPr lang="en-US" dirty="0">
                <a:latin typeface="Times New Roman" panose="02020603050405020304" pitchFamily="18" charset="0"/>
                <a:cs typeface="Times New Roman" panose="02020603050405020304" pitchFamily="18" charset="0"/>
              </a:rPr>
              <a:t>making  caring for ailing health a burden to the person as well as the </a:t>
            </a:r>
            <a:r>
              <a:rPr lang="en-US" dirty="0" smtClean="0">
                <a:latin typeface="Times New Roman" panose="02020603050405020304" pitchFamily="18" charset="0"/>
                <a:cs typeface="Times New Roman" panose="02020603050405020304" pitchFamily="18" charset="0"/>
              </a:rPr>
              <a:t>caregiver. This </a:t>
            </a:r>
            <a:r>
              <a:rPr lang="en-US" dirty="0">
                <a:latin typeface="Times New Roman" panose="02020603050405020304" pitchFamily="18" charset="0"/>
                <a:cs typeface="Times New Roman" panose="02020603050405020304" pitchFamily="18" charset="0"/>
              </a:rPr>
              <a:t>picture worsens for the elderlies from lower socio economic status. </a:t>
            </a:r>
            <a:endParaRPr lang="en-US" dirty="0" smtClean="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elderly perceive their health as inadequate</a:t>
            </a:r>
            <a:r>
              <a:rPr lang="en-US" dirty="0" smtClean="0">
                <a:latin typeface="Times New Roman" panose="02020603050405020304" pitchFamily="18" charset="0"/>
                <a:cs typeface="Times New Roman" panose="02020603050405020304" pitchFamily="18" charset="0"/>
              </a:rPr>
              <a:t>.</a:t>
            </a:r>
          </a:p>
          <a:p>
            <a:pPr marL="0" indent="0">
              <a:buNone/>
            </a:pPr>
            <a:r>
              <a:rPr lang="en-US" dirty="0"/>
              <a:t> </a:t>
            </a:r>
            <a:r>
              <a:rPr lang="en-US" dirty="0" smtClean="0"/>
              <a:t>                                                                                   </a:t>
            </a:r>
            <a:r>
              <a:rPr lang="en-US" sz="1900" dirty="0" smtClean="0"/>
              <a:t>“STATE </a:t>
            </a:r>
            <a:r>
              <a:rPr lang="en-US" sz="1900" dirty="0"/>
              <a:t>OF ELDERLY IN INDI,” </a:t>
            </a:r>
            <a:r>
              <a:rPr lang="en-US" sz="1900" dirty="0" err="1"/>
              <a:t>n.d</a:t>
            </a:r>
            <a:r>
              <a:rPr lang="en-US" sz="1900" dirty="0" err="1" smtClean="0"/>
              <a:t>.</a:t>
            </a:r>
            <a:endParaRPr lang="en-US" sz="1900" dirty="0" smtClean="0"/>
          </a:p>
        </p:txBody>
      </p:sp>
    </p:spTree>
    <p:extLst>
      <p:ext uri="{BB962C8B-B14F-4D97-AF65-F5344CB8AC3E}">
        <p14:creationId xmlns:p14="http://schemas.microsoft.com/office/powerpoint/2010/main" val="617975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In a national level survey almost </a:t>
            </a:r>
            <a:r>
              <a:rPr lang="en-US" dirty="0">
                <a:solidFill>
                  <a:srgbClr val="FF0000"/>
                </a:solidFill>
                <a:latin typeface="Times New Roman" panose="02020603050405020304" pitchFamily="18" charset="0"/>
                <a:cs typeface="Times New Roman" panose="02020603050405020304" pitchFamily="18" charset="0"/>
              </a:rPr>
              <a:t>55%</a:t>
            </a:r>
            <a:r>
              <a:rPr lang="en-US" dirty="0">
                <a:latin typeface="Times New Roman" panose="02020603050405020304" pitchFamily="18" charset="0"/>
                <a:cs typeface="Times New Roman" panose="02020603050405020304" pitchFamily="18" charset="0"/>
              </a:rPr>
              <a:t> elderly were finding their health unsatisfactory.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This </a:t>
            </a:r>
            <a:r>
              <a:rPr lang="en-US" dirty="0">
                <a:latin typeface="Times New Roman" panose="02020603050405020304" pitchFamily="18" charset="0"/>
                <a:cs typeface="Times New Roman" panose="02020603050405020304" pitchFamily="18" charset="0"/>
              </a:rPr>
              <a:t>figure is quite large compared to </a:t>
            </a:r>
            <a:r>
              <a:rPr lang="en-US" dirty="0" smtClean="0">
                <a:latin typeface="Times New Roman" panose="02020603050405020304" pitchFamily="18" charset="0"/>
                <a:cs typeface="Times New Roman" panose="02020603050405020304" pitchFamily="18" charset="0"/>
              </a:rPr>
              <a:t>those </a:t>
            </a:r>
            <a:r>
              <a:rPr lang="en-US" dirty="0" smtClean="0">
                <a:solidFill>
                  <a:srgbClr val="FF0000"/>
                </a:solidFill>
                <a:latin typeface="Times New Roman" panose="02020603050405020304" pitchFamily="18" charset="0"/>
                <a:cs typeface="Times New Roman" panose="02020603050405020304" pitchFamily="18" charset="0"/>
              </a:rPr>
              <a:t>17</a:t>
            </a:r>
            <a:r>
              <a:rPr lang="en-US" dirty="0">
                <a:solidFill>
                  <a:srgbClr val="FF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reported by WHO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for </a:t>
            </a:r>
            <a:r>
              <a:rPr lang="en-US" dirty="0">
                <a:latin typeface="Times New Roman" panose="02020603050405020304" pitchFamily="18" charset="0"/>
                <a:cs typeface="Times New Roman" panose="02020603050405020304" pitchFamily="18" charset="0"/>
              </a:rPr>
              <a:t>general </a:t>
            </a:r>
            <a:r>
              <a:rPr lang="en-US" dirty="0" smtClean="0">
                <a:latin typeface="Times New Roman" panose="02020603050405020304" pitchFamily="18" charset="0"/>
                <a:cs typeface="Times New Roman" panose="02020603050405020304" pitchFamily="18" charset="0"/>
              </a:rPr>
              <a:t>population. </a:t>
            </a:r>
          </a:p>
          <a:p>
            <a:pPr marL="0" indent="0">
              <a:buNone/>
            </a:pPr>
            <a:r>
              <a:rPr lang="en-US" dirty="0"/>
              <a:t> </a:t>
            </a:r>
            <a:r>
              <a:rPr lang="en-US" dirty="0" smtClean="0"/>
              <a:t>                                                                    </a:t>
            </a:r>
            <a:r>
              <a:rPr lang="en-US" sz="1800" dirty="0" smtClean="0"/>
              <a:t>(</a:t>
            </a:r>
            <a:r>
              <a:rPr lang="en-US" sz="1800" dirty="0" err="1" smtClean="0"/>
              <a:t>Pilania</a:t>
            </a:r>
            <a:r>
              <a:rPr lang="en-US" sz="1800" dirty="0"/>
              <a:t>, </a:t>
            </a:r>
            <a:r>
              <a:rPr lang="en-US" sz="1800" dirty="0" err="1"/>
              <a:t>Bairwa</a:t>
            </a:r>
            <a:r>
              <a:rPr lang="en-US" sz="1800" dirty="0"/>
              <a:t>, Kumar, Khanna, &amp; </a:t>
            </a:r>
            <a:r>
              <a:rPr lang="en-US" sz="1800" dirty="0" err="1"/>
              <a:t>Kurana</a:t>
            </a:r>
            <a:r>
              <a:rPr lang="en-US" sz="1800" dirty="0"/>
              <a:t>, 2013)</a:t>
            </a:r>
          </a:p>
          <a:p>
            <a:endParaRPr lang="en-IN" dirty="0"/>
          </a:p>
        </p:txBody>
      </p:sp>
    </p:spTree>
    <p:extLst>
      <p:ext uri="{BB962C8B-B14F-4D97-AF65-F5344CB8AC3E}">
        <p14:creationId xmlns:p14="http://schemas.microsoft.com/office/powerpoint/2010/main" val="1237791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24314</TotalTime>
  <Words>2050</Words>
  <Application>Microsoft Office PowerPoint</Application>
  <PresentationFormat>Widescreen</PresentationFormat>
  <Paragraphs>165</Paragraphs>
  <Slides>30</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Calibri Light</vt:lpstr>
      <vt:lpstr>Times New Roman</vt:lpstr>
      <vt:lpstr>Wingdings</vt:lpstr>
      <vt:lpstr>Office Theme</vt:lpstr>
      <vt:lpstr>    Disability among Indian elderly: Issues and way forward   </vt:lpstr>
      <vt:lpstr>PowerPoint Presentation</vt:lpstr>
      <vt:lpstr>PowerPoint Presentation</vt:lpstr>
      <vt:lpstr>PowerPoint Presentation</vt:lpstr>
      <vt:lpstr>PowerPoint Presentation</vt:lpstr>
      <vt:lpstr>Economic Insecurity: </vt:lpstr>
      <vt:lpstr>Economic Insecurity: </vt:lpstr>
      <vt:lpstr>Failing health: </vt:lpstr>
      <vt:lpstr>PowerPoint Presentation</vt:lpstr>
      <vt:lpstr>Health causes </vt:lpstr>
      <vt:lpstr>PowerPoint Presentation</vt:lpstr>
      <vt:lpstr>PowerPoint Presentation</vt:lpstr>
      <vt:lpstr>Reduced social activities </vt:lpstr>
      <vt:lpstr>Living alone </vt:lpstr>
      <vt:lpstr>Neglect &amp; Abuse: </vt:lpstr>
      <vt:lpstr>Neglect &amp; Abuse: </vt:lpstr>
      <vt:lpstr>PowerPoint Presentation</vt:lpstr>
      <vt:lpstr>                       How to bridge the gap? </vt:lpstr>
      <vt:lpstr>PowerPoint Presentation</vt:lpstr>
      <vt:lpstr>Long Term Care and Universal Health Care </vt:lpstr>
      <vt:lpstr>Long Term Care and Universal Health Care </vt:lpstr>
      <vt:lpstr>Manpower Of Professionals </vt:lpstr>
      <vt:lpstr>Intergenerational Solidarity </vt:lpstr>
      <vt:lpstr>PowerPoint Presentation</vt:lpstr>
      <vt:lpstr>National Policy for Geriatric health </vt:lpstr>
      <vt:lpstr>Awareness and Sensitization</vt:lpstr>
      <vt:lpstr>REVIEW</vt:lpstr>
      <vt:lpstr>CONCLUSION</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Aishwarya</dc:creator>
  <cp:lastModifiedBy>Admin</cp:lastModifiedBy>
  <cp:revision>60</cp:revision>
  <dcterms:created xsi:type="dcterms:W3CDTF">2018-10-28T03:30:40Z</dcterms:created>
  <dcterms:modified xsi:type="dcterms:W3CDTF">2018-11-30T06:49:09Z</dcterms:modified>
</cp:coreProperties>
</file>