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56" r:id="rId2"/>
    <p:sldId id="260" r:id="rId3"/>
    <p:sldId id="278" r:id="rId4"/>
    <p:sldId id="279" r:id="rId5"/>
    <p:sldId id="273" r:id="rId6"/>
    <p:sldId id="272" r:id="rId7"/>
    <p:sldId id="271" r:id="rId8"/>
    <p:sldId id="270" r:id="rId9"/>
    <p:sldId id="269" r:id="rId10"/>
    <p:sldId id="268" r:id="rId11"/>
    <p:sldId id="267" r:id="rId12"/>
    <p:sldId id="274" r:id="rId13"/>
    <p:sldId id="275" r:id="rId14"/>
    <p:sldId id="276" r:id="rId15"/>
    <p:sldId id="261" r:id="rId16"/>
    <p:sldId id="262" r:id="rId17"/>
    <p:sldId id="258" r:id="rId18"/>
    <p:sldId id="259" r:id="rId19"/>
    <p:sldId id="263" r:id="rId20"/>
    <p:sldId id="264" r:id="rId21"/>
    <p:sldId id="26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A3631-B11D-4796-8CF1-09C944765D3E}" type="datetimeFigureOut">
              <a:rPr lang="en-US" smtClean="0"/>
              <a:pPr/>
              <a:t>12/1/2018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88181-8BF8-49DD-B129-2A0218CFE69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1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en-IN" sz="3600" dirty="0" smtClean="0"/>
              <a:t>SOCIAL ENTITLEMENTS FOR PERSONS WITH MENTAL HEALTH ISSUES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9000"/>
            <a:ext cx="8229600" cy="3276600"/>
          </a:xfrm>
        </p:spPr>
        <p:txBody>
          <a:bodyPr>
            <a:normAutofit fontScale="85000" lnSpcReduction="20000"/>
          </a:bodyPr>
          <a:lstStyle/>
          <a:p>
            <a:endParaRPr lang="en-IN" dirty="0" smtClean="0">
              <a:solidFill>
                <a:schemeClr val="tx1"/>
              </a:solidFill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Dr. Pravin B. </a:t>
            </a:r>
            <a:r>
              <a:rPr lang="en-IN" sz="3000" dirty="0" smtClean="0">
                <a:solidFill>
                  <a:schemeClr val="tx1"/>
                </a:solidFill>
              </a:rPr>
              <a:t>Yannawar</a:t>
            </a: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Mr. </a:t>
            </a:r>
            <a:r>
              <a:rPr lang="en-IN" sz="3000" dirty="0" err="1" smtClean="0">
                <a:solidFill>
                  <a:schemeClr val="tx1"/>
                </a:solidFill>
              </a:rPr>
              <a:t>Himanshu</a:t>
            </a:r>
            <a:r>
              <a:rPr lang="en-IN" sz="3000" dirty="0" smtClean="0">
                <a:solidFill>
                  <a:schemeClr val="tx1"/>
                </a:solidFill>
              </a:rPr>
              <a:t> Kumar Singh</a:t>
            </a:r>
            <a:endParaRPr lang="en-IN" sz="3000" dirty="0" smtClean="0">
              <a:solidFill>
                <a:schemeClr val="tx1"/>
              </a:solidFill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Dr. </a:t>
            </a:r>
            <a:r>
              <a:rPr lang="en-IN" sz="3000" dirty="0" err="1" smtClean="0">
                <a:solidFill>
                  <a:schemeClr val="tx1"/>
                </a:solidFill>
              </a:rPr>
              <a:t>Jahanara</a:t>
            </a:r>
            <a:r>
              <a:rPr lang="en-IN" sz="3000" dirty="0" smtClean="0">
                <a:solidFill>
                  <a:schemeClr val="tx1"/>
                </a:solidFill>
              </a:rPr>
              <a:t> M. </a:t>
            </a:r>
            <a:r>
              <a:rPr lang="en-IN" sz="3000" dirty="0" err="1" smtClean="0">
                <a:solidFill>
                  <a:schemeClr val="tx1"/>
                </a:solidFill>
              </a:rPr>
              <a:t>Gajendragad</a:t>
            </a:r>
            <a:endParaRPr lang="en-IN" sz="3000" dirty="0" smtClean="0">
              <a:solidFill>
                <a:schemeClr val="tx1"/>
              </a:solidFill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Deptt. of Psychiatric Social Work</a:t>
            </a:r>
            <a:endParaRPr lang="en-IN" sz="3000" dirty="0" smtClean="0">
              <a:solidFill>
                <a:schemeClr val="tx1"/>
              </a:solidFill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Institute of Human Behaviour and </a:t>
            </a: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Allied </a:t>
            </a:r>
            <a:r>
              <a:rPr lang="en-IN" sz="3000" dirty="0" smtClean="0">
                <a:solidFill>
                  <a:schemeClr val="tx1"/>
                </a:solidFill>
              </a:rPr>
              <a:t>Sciences (IHBAS)</a:t>
            </a:r>
            <a:endParaRPr lang="en-IN" sz="3000" dirty="0" smtClean="0">
              <a:solidFill>
                <a:schemeClr val="tx1"/>
              </a:solidFill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</a:rPr>
              <a:t>Dilshad </a:t>
            </a:r>
            <a:r>
              <a:rPr lang="en-IN" sz="3000" dirty="0" smtClean="0">
                <a:solidFill>
                  <a:schemeClr val="tx1"/>
                </a:solidFill>
              </a:rPr>
              <a:t>Garden, Delhi- </a:t>
            </a:r>
            <a:r>
              <a:rPr lang="en-IN" sz="3000" dirty="0" smtClean="0">
                <a:solidFill>
                  <a:schemeClr val="tx1"/>
                </a:solidFill>
              </a:rPr>
              <a:t>110095</a:t>
            </a:r>
            <a:endParaRPr lang="en-IN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SAHYOGI</a:t>
            </a:r>
            <a:br>
              <a:rPr lang="en-US" dirty="0" smtClean="0"/>
            </a:br>
            <a:r>
              <a:rPr lang="en-US" dirty="0" smtClean="0"/>
              <a:t>Caregiver training scheme</a:t>
            </a:r>
          </a:p>
          <a:p>
            <a:r>
              <a:rPr lang="en-US" dirty="0" smtClean="0"/>
              <a:t>A scheme  to set up Caregiver Cells (CGCs) for training and creating skilled workforce of caregivers to care for Person with Disabilities (</a:t>
            </a:r>
            <a:r>
              <a:rPr lang="en-US" dirty="0" err="1" smtClean="0"/>
              <a:t>PwD</a:t>
            </a:r>
            <a:r>
              <a:rPr lang="en-US" dirty="0" smtClean="0"/>
              <a:t>) and their families.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GYAN PRABHA</a:t>
            </a:r>
            <a:br>
              <a:rPr lang="en-US" dirty="0" smtClean="0"/>
            </a:br>
            <a:r>
              <a:rPr lang="en-US" dirty="0" smtClean="0"/>
              <a:t>Educational support</a:t>
            </a:r>
          </a:p>
          <a:p>
            <a:r>
              <a:rPr lang="en-US" dirty="0" smtClean="0"/>
              <a:t>A scheme to encourage people with Autism, Cerebral Palsy, Mental Retardation and Multiple Disabilities for pursuing educational/ vocational courses.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PRERNA</a:t>
            </a:r>
            <a:br>
              <a:rPr lang="en-US" dirty="0" smtClean="0"/>
            </a:br>
            <a:r>
              <a:rPr lang="en-US" dirty="0" smtClean="0"/>
              <a:t>Marketing Assistance</a:t>
            </a:r>
          </a:p>
          <a:p>
            <a:r>
              <a:rPr lang="en-US" dirty="0" smtClean="0"/>
              <a:t>A marketing scheme to create viable &amp; wide spread channels for sale of products and services produced by persons with autism, cerebral palsy, mental retardation and multiple disabilities.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SAMBHAV</a:t>
            </a:r>
            <a:br>
              <a:rPr lang="en-US" dirty="0" smtClean="0"/>
            </a:br>
            <a:r>
              <a:rPr lang="en-US" dirty="0" smtClean="0"/>
              <a:t>Aids and Assistive Devices</a:t>
            </a:r>
          </a:p>
          <a:p>
            <a:r>
              <a:rPr lang="en-US" dirty="0" smtClean="0"/>
              <a:t>This is a scheme to setup additional resource </a:t>
            </a:r>
            <a:r>
              <a:rPr lang="en-US" dirty="0" err="1" smtClean="0"/>
              <a:t>centres</a:t>
            </a:r>
            <a:r>
              <a:rPr lang="en-US" dirty="0" smtClean="0"/>
              <a:t> in each city, to collate and collect the Aids, software and other form of assistive devices.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BADHTE KADAM</a:t>
            </a:r>
            <a:br>
              <a:rPr lang="en-US" dirty="0" smtClean="0"/>
            </a:br>
            <a:r>
              <a:rPr lang="en-US" dirty="0" smtClean="0"/>
              <a:t>Awareness, Community Interaction and Innovative Project</a:t>
            </a:r>
          </a:p>
          <a:p>
            <a:r>
              <a:rPr lang="en-US" dirty="0" smtClean="0"/>
              <a:t>This scheme supports Registered </a:t>
            </a:r>
            <a:r>
              <a:rPr lang="en-US" dirty="0" err="1" smtClean="0"/>
              <a:t>Organisations</a:t>
            </a:r>
            <a:r>
              <a:rPr lang="en-US" dirty="0" smtClean="0"/>
              <a:t> (RO) of The National Trust to carry out activities for increasing the awareness of The National Trust disabilities.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ENTITLEMENTS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Disability Pension</a:t>
            </a:r>
          </a:p>
          <a:p>
            <a:r>
              <a:rPr lang="en-IN" dirty="0" smtClean="0"/>
              <a:t>Inclusion of Disabled person with MI in Family pension</a:t>
            </a:r>
          </a:p>
          <a:p>
            <a:r>
              <a:rPr lang="en-IN" dirty="0" smtClean="0"/>
              <a:t>Inclusion in the laid down Reservation Policy</a:t>
            </a:r>
          </a:p>
          <a:p>
            <a:r>
              <a:rPr lang="en-IN" dirty="0" smtClean="0"/>
              <a:t>Opportunities for- Employment, Housing, Independent living, vocational &amp; Skill training, recreation and leisure</a:t>
            </a:r>
          </a:p>
          <a:p>
            <a:r>
              <a:rPr lang="en-IN" dirty="0" smtClean="0"/>
              <a:t>Accessible and affordable treatment, rehabilitation and After Care</a:t>
            </a:r>
          </a:p>
          <a:p>
            <a:r>
              <a:rPr lang="en-IN" dirty="0" smtClean="0"/>
              <a:t>Right of child to stay with the mother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944562"/>
          </a:xfrm>
        </p:spPr>
        <p:txBody>
          <a:bodyPr>
            <a:noAutofit/>
          </a:bodyPr>
          <a:lstStyle/>
          <a:p>
            <a:r>
              <a:rPr lang="en-IN" sz="3600" dirty="0" smtClean="0"/>
              <a:t>Requisites for improving QOL of persons with MI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IN" dirty="0" smtClean="0"/>
              <a:t>Sheltered employment facilities</a:t>
            </a:r>
          </a:p>
          <a:p>
            <a:r>
              <a:rPr lang="en-IN" dirty="0" smtClean="0"/>
              <a:t>Day Care facilities/ Respite Care</a:t>
            </a:r>
          </a:p>
          <a:p>
            <a:r>
              <a:rPr lang="en-IN" dirty="0" smtClean="0"/>
              <a:t>Half Way Homes/ Long Stay Homes</a:t>
            </a:r>
          </a:p>
          <a:p>
            <a:r>
              <a:rPr lang="en-IN" dirty="0" smtClean="0"/>
              <a:t>Right to independent living in the community</a:t>
            </a:r>
          </a:p>
          <a:p>
            <a:r>
              <a:rPr lang="en-IN" dirty="0" smtClean="0"/>
              <a:t>Mobile Mental Health Clinics</a:t>
            </a:r>
          </a:p>
          <a:p>
            <a:r>
              <a:rPr lang="en-IN" dirty="0" smtClean="0"/>
              <a:t>Camp Approach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ISSUES AND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/>
              <a:t>Mental Illness-</a:t>
            </a:r>
          </a:p>
          <a:p>
            <a:r>
              <a:rPr lang="en-IN" dirty="0" smtClean="0"/>
              <a:t>Poor Acceptance</a:t>
            </a:r>
          </a:p>
          <a:p>
            <a:r>
              <a:rPr lang="en-IN" dirty="0" smtClean="0"/>
              <a:t>Social Stigma and Social Isolation</a:t>
            </a:r>
          </a:p>
          <a:p>
            <a:r>
              <a:rPr lang="en-IN" dirty="0" smtClean="0"/>
              <a:t>Discrimination</a:t>
            </a:r>
          </a:p>
          <a:p>
            <a:r>
              <a:rPr lang="en-IN" dirty="0" smtClean="0"/>
              <a:t>Neglect and Abuse</a:t>
            </a:r>
          </a:p>
          <a:p>
            <a:r>
              <a:rPr lang="en-IN" dirty="0" smtClean="0"/>
              <a:t>Exploitation and Violation of human rights</a:t>
            </a:r>
          </a:p>
          <a:p>
            <a:r>
              <a:rPr lang="en-IN" dirty="0" smtClean="0"/>
              <a:t>Psychosocial dysfunction</a:t>
            </a:r>
          </a:p>
          <a:p>
            <a:r>
              <a:rPr lang="en-IN" dirty="0" smtClean="0"/>
              <a:t>Denial of right to dignity and privacy</a:t>
            </a:r>
          </a:p>
          <a:p>
            <a:r>
              <a:rPr lang="en-IN" dirty="0" smtClean="0"/>
              <a:t>Desertion by family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ISSUES AND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Inadequate opportunities for-</a:t>
            </a:r>
          </a:p>
          <a:p>
            <a:pPr>
              <a:buNone/>
            </a:pPr>
            <a:r>
              <a:rPr lang="en-IN" dirty="0" smtClean="0"/>
              <a:t>-Housing</a:t>
            </a:r>
          </a:p>
          <a:p>
            <a:pPr>
              <a:buNone/>
            </a:pPr>
            <a:r>
              <a:rPr lang="en-IN" dirty="0" smtClean="0"/>
              <a:t>-Employment</a:t>
            </a:r>
          </a:p>
          <a:p>
            <a:pPr>
              <a:buNone/>
            </a:pPr>
            <a:r>
              <a:rPr lang="en-IN" dirty="0" smtClean="0"/>
              <a:t>-Accessibility of services</a:t>
            </a:r>
          </a:p>
          <a:p>
            <a:r>
              <a:rPr lang="en-IN" dirty="0" smtClean="0"/>
              <a:t>Legal Rights- marriage, guardianship, property</a:t>
            </a:r>
          </a:p>
          <a:p>
            <a:r>
              <a:rPr lang="en-IN" dirty="0" smtClean="0"/>
              <a:t>Political Rights</a:t>
            </a:r>
          </a:p>
          <a:p>
            <a:r>
              <a:rPr lang="en-IN" dirty="0" smtClean="0"/>
              <a:t>Reproductive Rights</a:t>
            </a:r>
          </a:p>
          <a:p>
            <a:r>
              <a:rPr lang="en-IN" dirty="0" smtClean="0"/>
              <a:t>Loans and schemes due to being non existence in records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IN" dirty="0" smtClean="0"/>
              <a:t>Way Forward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IN" dirty="0" smtClean="0"/>
              <a:t>Need for better policies in respect of persons with MI</a:t>
            </a:r>
          </a:p>
          <a:p>
            <a:r>
              <a:rPr lang="en-IN" dirty="0" smtClean="0"/>
              <a:t>Need for better coordination amongst various departments and ministries</a:t>
            </a:r>
          </a:p>
          <a:p>
            <a:r>
              <a:rPr lang="en-IN" dirty="0" smtClean="0"/>
              <a:t>Better collaboration between GOs and NGOs</a:t>
            </a:r>
          </a:p>
          <a:p>
            <a:r>
              <a:rPr lang="en-IN" dirty="0" smtClean="0"/>
              <a:t>Involvement of all stakeholders including persons with MI in policy and planning</a:t>
            </a:r>
          </a:p>
          <a:p>
            <a:r>
              <a:rPr lang="en-IN" dirty="0" smtClean="0"/>
              <a:t>More community based and cost effective treatment &amp; rehabilitation strategies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ENTITLEMENTS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Ration Card</a:t>
            </a:r>
          </a:p>
          <a:p>
            <a:r>
              <a:rPr lang="en-IN" dirty="0" smtClean="0"/>
              <a:t>Voter ID Card</a:t>
            </a:r>
          </a:p>
          <a:p>
            <a:r>
              <a:rPr lang="en-IN" dirty="0" err="1" smtClean="0"/>
              <a:t>Pradhan</a:t>
            </a:r>
            <a:r>
              <a:rPr lang="en-IN" dirty="0" smtClean="0"/>
              <a:t> </a:t>
            </a:r>
            <a:r>
              <a:rPr lang="en-IN" dirty="0" err="1" smtClean="0"/>
              <a:t>Mantri</a:t>
            </a:r>
            <a:r>
              <a:rPr lang="en-IN" dirty="0" smtClean="0"/>
              <a:t> Jan </a:t>
            </a:r>
            <a:r>
              <a:rPr lang="en-IN" dirty="0" err="1" smtClean="0"/>
              <a:t>Dhan</a:t>
            </a:r>
            <a:r>
              <a:rPr lang="en-IN" dirty="0" smtClean="0"/>
              <a:t> scheme</a:t>
            </a:r>
          </a:p>
          <a:p>
            <a:r>
              <a:rPr lang="en-IN" dirty="0" smtClean="0"/>
              <a:t>Bank Account</a:t>
            </a:r>
          </a:p>
          <a:p>
            <a:r>
              <a:rPr lang="en-IN" dirty="0" smtClean="0"/>
              <a:t>Right to Education</a:t>
            </a:r>
          </a:p>
          <a:p>
            <a:r>
              <a:rPr lang="en-IN" dirty="0" smtClean="0"/>
              <a:t>Right to Health (UNCRPD)</a:t>
            </a:r>
          </a:p>
          <a:p>
            <a:r>
              <a:rPr lang="en-IN" dirty="0" smtClean="0"/>
              <a:t>Govt Welfare Schemes</a:t>
            </a:r>
          </a:p>
          <a:p>
            <a:r>
              <a:rPr lang="en-IN" dirty="0" smtClean="0"/>
              <a:t>Social Security Benefits</a:t>
            </a:r>
          </a:p>
          <a:p>
            <a:r>
              <a:rPr lang="en-IN" dirty="0" smtClean="0"/>
              <a:t>Health Insurance 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r>
              <a:rPr lang="en-IN" dirty="0" smtClean="0"/>
              <a:t>NOTHING ABOUT US,WITHOUT US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r>
              <a:rPr lang="en-IN" sz="4000" dirty="0" smtClean="0"/>
              <a:t>THANK YOU</a:t>
            </a:r>
            <a:endParaRPr lang="en-IN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Disability benefit in India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1.Travel concession:-</a:t>
            </a:r>
          </a:p>
          <a:p>
            <a:pPr>
              <a:buNone/>
            </a:pPr>
            <a:r>
              <a:rPr lang="en-US" sz="2400" b="1" dirty="0" smtClean="0"/>
              <a:t>        Air ,Rail, Bus.</a:t>
            </a:r>
          </a:p>
          <a:p>
            <a:pPr>
              <a:buNone/>
            </a:pPr>
            <a:r>
              <a:rPr lang="en-US" b="1" dirty="0" smtClean="0"/>
              <a:t>2.Communication:-</a:t>
            </a:r>
          </a:p>
          <a:p>
            <a:pPr>
              <a:buNone/>
            </a:pPr>
            <a:r>
              <a:rPr lang="en-US" sz="2800" b="1" dirty="0" smtClean="0"/>
              <a:t>       Postage</a:t>
            </a:r>
          </a:p>
          <a:p>
            <a:pPr>
              <a:buNone/>
            </a:pPr>
            <a:r>
              <a:rPr lang="en-US" sz="2800" b="1" dirty="0" smtClean="0"/>
              <a:t>3.</a:t>
            </a:r>
            <a:r>
              <a:rPr lang="en-US" b="1" dirty="0" smtClean="0"/>
              <a:t>Telecommunication:-</a:t>
            </a:r>
          </a:p>
          <a:p>
            <a:pPr>
              <a:buNone/>
            </a:pPr>
            <a:r>
              <a:rPr lang="en-US" b="1" dirty="0" smtClean="0"/>
              <a:t>     Phone booth</a:t>
            </a:r>
          </a:p>
          <a:p>
            <a:pPr>
              <a:buNone/>
            </a:pPr>
            <a:r>
              <a:rPr lang="en-US" b="1" dirty="0" smtClean="0"/>
              <a:t>4.Custom Concession</a:t>
            </a:r>
          </a:p>
          <a:p>
            <a:pPr>
              <a:buNone/>
            </a:pPr>
            <a:r>
              <a:rPr lang="en-US" b="1" smtClean="0"/>
              <a:t>5.Transfer priorities (Government </a:t>
            </a:r>
            <a:r>
              <a:rPr lang="en-US" b="1" dirty="0" smtClean="0"/>
              <a:t>Employee) </a:t>
            </a:r>
          </a:p>
          <a:p>
            <a:pPr>
              <a:buNone/>
            </a:pPr>
            <a:r>
              <a:rPr lang="en-US" b="1" dirty="0" smtClean="0"/>
              <a:t>6.Childrenn’s Education Allowances (Govt. employee)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1"/>
            <a:ext cx="8153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 smtClean="0"/>
              <a:t>7. Education</a:t>
            </a:r>
          </a:p>
          <a:p>
            <a:pPr>
              <a:buNone/>
            </a:pPr>
            <a:r>
              <a:rPr lang="en-US" sz="2400" b="1" dirty="0" smtClean="0"/>
              <a:t>8.Income tax concession</a:t>
            </a:r>
          </a:p>
          <a:p>
            <a:pPr>
              <a:buNone/>
            </a:pPr>
            <a:r>
              <a:rPr lang="en-US" sz="2400" b="1" dirty="0" smtClean="0"/>
              <a:t>9. Award of Agency</a:t>
            </a:r>
          </a:p>
          <a:p>
            <a:pPr>
              <a:buNone/>
            </a:pPr>
            <a:r>
              <a:rPr lang="en-US" sz="2400" b="1" dirty="0" smtClean="0"/>
              <a:t>10. Reservation in Jobs 3% </a:t>
            </a:r>
          </a:p>
          <a:p>
            <a:pPr>
              <a:buNone/>
            </a:pPr>
            <a:r>
              <a:rPr lang="en-US" sz="2400" b="1" dirty="0" smtClean="0"/>
              <a:t>11.Economic Assistance</a:t>
            </a:r>
          </a:p>
          <a:p>
            <a:pPr>
              <a:buNone/>
            </a:pPr>
            <a:r>
              <a:rPr lang="en-US" sz="2400" b="1" dirty="0" smtClean="0"/>
              <a:t>Like Loan ,subsidiary </a:t>
            </a:r>
          </a:p>
          <a:p>
            <a:pPr>
              <a:buNone/>
            </a:pPr>
            <a:r>
              <a:rPr lang="en-US" sz="2400" b="1" dirty="0" smtClean="0"/>
              <a:t>12. Welfare measures.</a:t>
            </a:r>
          </a:p>
          <a:p>
            <a:pPr>
              <a:buNone/>
            </a:pPr>
            <a:r>
              <a:rPr lang="en-US" sz="2400" b="1" dirty="0" smtClean="0"/>
              <a:t>Pensions,</a:t>
            </a:r>
          </a:p>
          <a:p>
            <a:pPr>
              <a:buNone/>
            </a:pPr>
            <a:r>
              <a:rPr lang="en-US" sz="2400" b="1" dirty="0" smtClean="0"/>
              <a:t>13.Employment</a:t>
            </a:r>
          </a:p>
          <a:p>
            <a:r>
              <a:rPr lang="en-US" sz="2400" dirty="0" smtClean="0"/>
              <a:t>Skills training ,Job Placement</a:t>
            </a: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VRCs</a:t>
            </a:r>
          </a:p>
          <a:p>
            <a:r>
              <a:rPr lang="en-US" sz="2400" b="1" dirty="0" smtClean="0"/>
              <a:t>14. Insurance schemes</a:t>
            </a:r>
          </a:p>
          <a:p>
            <a:r>
              <a:rPr lang="en-US" sz="2400" b="1" dirty="0" smtClean="0"/>
              <a:t>15. Other Allowances( Marriage, preference in transfer etc)</a:t>
            </a:r>
          </a:p>
          <a:p>
            <a:r>
              <a:rPr lang="en-US" sz="2400" b="1" dirty="0" smtClean="0"/>
              <a:t>16. National Trust Schemes.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Trust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DISHA</a:t>
            </a:r>
            <a:br>
              <a:rPr lang="en-US" dirty="0" smtClean="0"/>
            </a:br>
            <a:r>
              <a:rPr lang="en-US" dirty="0" smtClean="0"/>
              <a:t>Early Intervention and School Readiness Scheme</a:t>
            </a:r>
          </a:p>
          <a:p>
            <a:r>
              <a:rPr lang="en-US" dirty="0" smtClean="0"/>
              <a:t>This is an early intervention and school readiness scheme for children </a:t>
            </a:r>
            <a:r>
              <a:rPr lang="en-US" dirty="0" err="1" smtClean="0"/>
              <a:t>upto</a:t>
            </a:r>
            <a:r>
              <a:rPr lang="en-US" dirty="0" smtClean="0"/>
              <a:t> 10 years with the disabilities covered under the National Trust Act.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VIKAAS - Day Care</a:t>
            </a:r>
          </a:p>
          <a:p>
            <a:pPr>
              <a:buNone/>
            </a:pPr>
            <a:r>
              <a:rPr lang="en-US" dirty="0" smtClean="0"/>
              <a:t>	A day care scheme for persons with autism, cerebral palsy, mental retardation and multiple disabilities, above 10 years for enhancing interpersonal and vocational skills.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SAMARTH</a:t>
            </a:r>
            <a:br>
              <a:rPr lang="en-US" dirty="0" smtClean="0"/>
            </a:br>
            <a:r>
              <a:rPr lang="en-US" dirty="0" smtClean="0"/>
              <a:t>Respite Care</a:t>
            </a:r>
          </a:p>
          <a:p>
            <a:r>
              <a:rPr lang="en-US" dirty="0" smtClean="0"/>
              <a:t>A scheme to provide respite home for orphans, families in crisis, Persons with Disabilities (</a:t>
            </a:r>
            <a:r>
              <a:rPr lang="en-US" dirty="0" err="1" smtClean="0"/>
              <a:t>PwD</a:t>
            </a:r>
            <a:r>
              <a:rPr lang="en-US" dirty="0" smtClean="0"/>
              <a:t>) from BPL, LIG families with at least one of the four disabilities covered under the National Trust Act.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GHARAUNDA</a:t>
            </a:r>
            <a:br>
              <a:rPr lang="en-US" dirty="0" smtClean="0"/>
            </a:br>
            <a:r>
              <a:rPr lang="en-US" dirty="0" smtClean="0"/>
              <a:t>Group Home for Adults</a:t>
            </a:r>
          </a:p>
          <a:p>
            <a:r>
              <a:rPr lang="en-US" dirty="0" smtClean="0"/>
              <a:t>This scheme provides housing and care services throughout the life of the person with Autism, Cerebral Palsy, Mental Retardation and Multiple Disabilities.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NIRAMAYA</a:t>
            </a:r>
            <a:br>
              <a:rPr lang="en-US" dirty="0" smtClean="0"/>
            </a:br>
            <a:r>
              <a:rPr lang="en-US" dirty="0" smtClean="0"/>
              <a:t>Health Insurance Scheme</a:t>
            </a:r>
          </a:p>
          <a:p>
            <a:r>
              <a:rPr lang="en-US" dirty="0" smtClean="0"/>
              <a:t>This scheme is to provide affordable Health Insurance to persons with Autism, Cerebral Palsy, Mental Retardation and Multiple Disabilities. </a:t>
            </a:r>
          </a:p>
          <a:p>
            <a:r>
              <a:rPr lang="en-US" dirty="0" smtClean="0"/>
              <a:t>Health insurance cover of up to Rs. 1.0 </a:t>
            </a:r>
            <a:r>
              <a:rPr lang="en-US" dirty="0" err="1" smtClean="0"/>
              <a:t>lakh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</TotalTime>
  <Words>410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SOCIAL ENTITLEMENTS FOR PERSONS WITH MENTAL HEALTH ISSUES</vt:lpstr>
      <vt:lpstr>SOCIAL ENTITLEMENTS</vt:lpstr>
      <vt:lpstr>Disability benefit in India </vt:lpstr>
      <vt:lpstr>Slide 4</vt:lpstr>
      <vt:lpstr>National Trust Scheme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SOCIAL ENTITLEMENTS</vt:lpstr>
      <vt:lpstr>Requisites for improving QOL of persons with MI</vt:lpstr>
      <vt:lpstr>ISSUES AND CHALLENGES</vt:lpstr>
      <vt:lpstr>ISSUES AND CHALLENGES</vt:lpstr>
      <vt:lpstr>Way Forward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ENTITLEMENTS FOR PERSONS WITH MENTAL HEALTH ISSUES</dc:title>
  <dc:creator>ADMIN</dc:creator>
  <cp:lastModifiedBy>SANGEETA</cp:lastModifiedBy>
  <cp:revision>14</cp:revision>
  <dcterms:created xsi:type="dcterms:W3CDTF">2006-08-16T00:00:00Z</dcterms:created>
  <dcterms:modified xsi:type="dcterms:W3CDTF">2018-12-01T04:19:08Z</dcterms:modified>
</cp:coreProperties>
</file>